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946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31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65935" y="0"/>
            <a:ext cx="3722065" cy="821355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01387" y="5063784"/>
            <a:ext cx="5246552" cy="522321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3908" y="6196614"/>
            <a:ext cx="2564709" cy="366384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63950" y="0"/>
            <a:ext cx="1683983" cy="1623772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05275" y="0"/>
            <a:ext cx="6752843" cy="6196736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605870" y="3464722"/>
            <a:ext cx="841991" cy="84197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609434"/>
            <a:ext cx="2776849" cy="567756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9128" y="3217880"/>
            <a:ext cx="11455400" cy="292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32656" y="1519491"/>
            <a:ext cx="14422686" cy="778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2923" y="4887740"/>
            <a:ext cx="8465820" cy="4425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8.png"/><Relationship Id="rId7" Type="http://schemas.openxmlformats.org/officeDocument/2006/relationships/image" Target="../media/image4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15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8.png"/><Relationship Id="rId7" Type="http://schemas.openxmlformats.org/officeDocument/2006/relationships/image" Target="../media/image5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2.png"/><Relationship Id="rId3" Type="http://schemas.openxmlformats.org/officeDocument/2006/relationships/image" Target="../media/image28.png"/><Relationship Id="rId7" Type="http://schemas.openxmlformats.org/officeDocument/2006/relationships/image" Target="../media/image59.png"/><Relationship Id="rId12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11" Type="http://schemas.openxmlformats.org/officeDocument/2006/relationships/image" Target="../media/image52.png"/><Relationship Id="rId5" Type="http://schemas.openxmlformats.org/officeDocument/2006/relationships/image" Target="../media/image57.png"/><Relationship Id="rId10" Type="http://schemas.openxmlformats.org/officeDocument/2006/relationships/image" Target="../media/image51.png"/><Relationship Id="rId4" Type="http://schemas.openxmlformats.org/officeDocument/2006/relationships/image" Target="../media/image15.png"/><Relationship Id="rId9" Type="http://schemas.openxmlformats.org/officeDocument/2006/relationships/image" Target="../media/image50.png"/><Relationship Id="rId1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8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6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66.png"/><Relationship Id="rId5" Type="http://schemas.openxmlformats.org/officeDocument/2006/relationships/image" Target="../media/image6.png"/><Relationship Id="rId10" Type="http://schemas.openxmlformats.org/officeDocument/2006/relationships/image" Target="../media/image65.jpg"/><Relationship Id="rId4" Type="http://schemas.openxmlformats.org/officeDocument/2006/relationships/image" Target="../media/image13.pn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13" Type="http://schemas.openxmlformats.org/officeDocument/2006/relationships/image" Target="../media/image51.png"/><Relationship Id="rId3" Type="http://schemas.openxmlformats.org/officeDocument/2006/relationships/image" Target="../media/image28.png"/><Relationship Id="rId7" Type="http://schemas.openxmlformats.org/officeDocument/2006/relationships/image" Target="../media/image70.png"/><Relationship Id="rId12" Type="http://schemas.openxmlformats.org/officeDocument/2006/relationships/image" Target="../media/image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74.png"/><Relationship Id="rId5" Type="http://schemas.openxmlformats.org/officeDocument/2006/relationships/image" Target="../media/image69.jpg"/><Relationship Id="rId10" Type="http://schemas.openxmlformats.org/officeDocument/2006/relationships/image" Target="../media/image73.jpg"/><Relationship Id="rId4" Type="http://schemas.openxmlformats.org/officeDocument/2006/relationships/image" Target="../media/image15.png"/><Relationship Id="rId9" Type="http://schemas.openxmlformats.org/officeDocument/2006/relationships/image" Target="../media/image72.jpg"/><Relationship Id="rId1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jp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1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8.png"/><Relationship Id="rId7" Type="http://schemas.openxmlformats.org/officeDocument/2006/relationships/image" Target="../media/image8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6.jpg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8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39.jpg"/><Relationship Id="rId5" Type="http://schemas.openxmlformats.org/officeDocument/2006/relationships/image" Target="../media/image36.png"/><Relationship Id="rId10" Type="http://schemas.openxmlformats.org/officeDocument/2006/relationships/image" Target="../media/image15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41.png"/><Relationship Id="rId7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1046" y="6949587"/>
            <a:ext cx="2995930" cy="4565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033270" algn="l"/>
              </a:tabLst>
            </a:pPr>
            <a:r>
              <a:rPr sz="2800" spc="229" dirty="0">
                <a:solidFill>
                  <a:srgbClr val="FFFFFF"/>
                </a:solidFill>
                <a:latin typeface="Arial Narrow"/>
                <a:cs typeface="Arial Narrow"/>
              </a:rPr>
              <a:t>J</a:t>
            </a:r>
            <a:r>
              <a:rPr sz="2800" spc="-2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65" dirty="0">
                <a:solidFill>
                  <a:srgbClr val="FFFFFF"/>
                </a:solidFill>
                <a:latin typeface="Arial Narrow"/>
                <a:cs typeface="Arial Narrow"/>
              </a:rPr>
              <a:t>o</a:t>
            </a:r>
            <a:r>
              <a:rPr sz="2800" spc="-2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65" dirty="0">
                <a:solidFill>
                  <a:srgbClr val="FFFFFF"/>
                </a:solidFill>
                <a:latin typeface="Arial Narrow"/>
                <a:cs typeface="Arial Narrow"/>
              </a:rPr>
              <a:t>n</a:t>
            </a:r>
            <a:r>
              <a:rPr sz="2800" spc="-20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6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2800" spc="-2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195" dirty="0">
                <a:solidFill>
                  <a:srgbClr val="FFFFFF"/>
                </a:solidFill>
                <a:latin typeface="Arial Narrow"/>
                <a:cs typeface="Arial Narrow"/>
              </a:rPr>
              <a:t>t</a:t>
            </a:r>
            <a:r>
              <a:rPr sz="2800" spc="-20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65" dirty="0">
                <a:solidFill>
                  <a:srgbClr val="FFFFFF"/>
                </a:solidFill>
                <a:latin typeface="Arial Narrow"/>
                <a:cs typeface="Arial Narrow"/>
              </a:rPr>
              <a:t>h</a:t>
            </a:r>
            <a:r>
              <a:rPr sz="2800" spc="-2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6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2800" spc="-20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15" dirty="0">
                <a:solidFill>
                  <a:srgbClr val="FFFFFF"/>
                </a:solidFill>
                <a:latin typeface="Arial Narrow"/>
                <a:cs typeface="Arial Narrow"/>
              </a:rPr>
              <a:t>n</a:t>
            </a:r>
            <a:r>
              <a:rPr sz="2800" dirty="0">
                <a:solidFill>
                  <a:srgbClr val="FFFFFF"/>
                </a:solidFill>
                <a:latin typeface="Arial Narrow"/>
                <a:cs typeface="Arial Narrow"/>
              </a:rPr>
              <a:t>	</a:t>
            </a:r>
            <a:r>
              <a:rPr sz="2800" spc="305" dirty="0">
                <a:solidFill>
                  <a:srgbClr val="FFFFFF"/>
                </a:solidFill>
                <a:latin typeface="Arial Narrow"/>
                <a:cs typeface="Arial Narrow"/>
              </a:rPr>
              <a:t>B</a:t>
            </a:r>
            <a:r>
              <a:rPr sz="2800" spc="-2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65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r>
              <a:rPr sz="2800" spc="-2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29" dirty="0">
                <a:solidFill>
                  <a:srgbClr val="FFFFFF"/>
                </a:solidFill>
                <a:latin typeface="Arial Narrow"/>
                <a:cs typeface="Arial Narrow"/>
              </a:rPr>
              <a:t>c</a:t>
            </a:r>
            <a:r>
              <a:rPr sz="2800" spc="-20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180" dirty="0">
                <a:solidFill>
                  <a:srgbClr val="FFFFFF"/>
                </a:solidFill>
                <a:latin typeface="Arial Narrow"/>
                <a:cs typeface="Arial Narrow"/>
              </a:rPr>
              <a:t>k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1401445">
              <a:lnSpc>
                <a:spcPts val="11390"/>
              </a:lnSpc>
              <a:spcBef>
                <a:spcPts val="340"/>
              </a:spcBef>
            </a:pPr>
            <a:r>
              <a:rPr sz="9550" spc="980" dirty="0"/>
              <a:t>TELCO </a:t>
            </a:r>
            <a:r>
              <a:rPr sz="9550" spc="1115" dirty="0">
                <a:solidFill>
                  <a:srgbClr val="17E3B1"/>
                </a:solidFill>
              </a:rPr>
              <a:t>CUSTOMER</a:t>
            </a:r>
            <a:r>
              <a:rPr sz="9550" spc="-400" dirty="0">
                <a:solidFill>
                  <a:srgbClr val="17E3B1"/>
                </a:solidFill>
              </a:rPr>
              <a:t> </a:t>
            </a:r>
            <a:r>
              <a:rPr sz="9550" spc="1165" dirty="0">
                <a:solidFill>
                  <a:srgbClr val="17E3B1"/>
                </a:solidFill>
              </a:rPr>
              <a:t>CHURN</a:t>
            </a:r>
            <a:endParaRPr sz="95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9300" y="2746246"/>
            <a:ext cx="1028700" cy="68698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148128"/>
            <a:ext cx="1028611" cy="413887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885546" y="2066872"/>
            <a:ext cx="161925" cy="1943100"/>
          </a:xfrm>
          <a:custGeom>
            <a:avLst/>
            <a:gdLst/>
            <a:ahLst/>
            <a:cxnLst/>
            <a:rect l="l" t="t" r="r" b="b"/>
            <a:pathLst>
              <a:path w="161925" h="1943100">
                <a:moveTo>
                  <a:pt x="0" y="1942984"/>
                </a:moveTo>
                <a:lnTo>
                  <a:pt x="0" y="0"/>
                </a:lnTo>
                <a:lnTo>
                  <a:pt x="161652" y="0"/>
                </a:lnTo>
                <a:lnTo>
                  <a:pt x="161652" y="1942984"/>
                </a:lnTo>
                <a:lnTo>
                  <a:pt x="0" y="1942984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1811" y="2426024"/>
            <a:ext cx="1224823" cy="12248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83901" y="7755803"/>
            <a:ext cx="5181599" cy="19716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526231" y="7905079"/>
            <a:ext cx="3971939" cy="16763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36301" y="995568"/>
            <a:ext cx="8315309" cy="652458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37361" y="2000083"/>
            <a:ext cx="4079240" cy="19767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60"/>
              </a:spcBef>
            </a:pPr>
            <a:r>
              <a:rPr sz="6400" spc="640" dirty="0">
                <a:solidFill>
                  <a:srgbClr val="17E3B1"/>
                </a:solidFill>
              </a:rPr>
              <a:t>BASELINE </a:t>
            </a:r>
            <a:r>
              <a:rPr sz="6400" spc="730" dirty="0">
                <a:solidFill>
                  <a:srgbClr val="17E3B1"/>
                </a:solidFill>
              </a:rPr>
              <a:t>MODEL</a:t>
            </a:r>
            <a:endParaRPr sz="6400"/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39577" y="5503742"/>
            <a:ext cx="85725" cy="857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11064" y="5879980"/>
            <a:ext cx="95250" cy="952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39577" y="7027743"/>
            <a:ext cx="85725" cy="8572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11064" y="7403980"/>
            <a:ext cx="95250" cy="9525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379227" y="4908741"/>
            <a:ext cx="6580505" cy="38354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00" spc="204" dirty="0">
                <a:solidFill>
                  <a:srgbClr val="FFFFFF"/>
                </a:solidFill>
                <a:latin typeface="Arial Narrow"/>
                <a:cs typeface="Arial Narrow"/>
              </a:rPr>
              <a:t>LOGISTIC</a:t>
            </a:r>
            <a:r>
              <a:rPr sz="2200" spc="-10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220" dirty="0">
                <a:solidFill>
                  <a:srgbClr val="FFFFFF"/>
                </a:solidFill>
                <a:latin typeface="Arial Narrow"/>
                <a:cs typeface="Arial Narrow"/>
              </a:rPr>
              <a:t>REGRESSION</a:t>
            </a:r>
            <a:endParaRPr sz="2200">
              <a:latin typeface="Arial Narrow"/>
              <a:cs typeface="Arial Narrow"/>
            </a:endParaRPr>
          </a:p>
          <a:p>
            <a:pPr marL="487045">
              <a:lnSpc>
                <a:spcPct val="100000"/>
              </a:lnSpc>
              <a:spcBef>
                <a:spcPts val="360"/>
              </a:spcBef>
            </a:pPr>
            <a:r>
              <a:rPr sz="2200" spc="215" dirty="0">
                <a:solidFill>
                  <a:srgbClr val="FFFFFF"/>
                </a:solidFill>
                <a:latin typeface="Arial Narrow"/>
                <a:cs typeface="Arial Narrow"/>
              </a:rPr>
              <a:t>Max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5" dirty="0">
                <a:solidFill>
                  <a:srgbClr val="FFFFFF"/>
                </a:solidFill>
                <a:latin typeface="Arial Narrow"/>
                <a:cs typeface="Arial Narrow"/>
              </a:rPr>
              <a:t>Iterations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Arial Narrow"/>
                <a:cs typeface="Arial Narrow"/>
              </a:rPr>
              <a:t>-</a:t>
            </a:r>
            <a:r>
              <a:rPr sz="2200" spc="60" dirty="0">
                <a:solidFill>
                  <a:srgbClr val="FFFFFF"/>
                </a:solidFill>
                <a:latin typeface="Arial Narrow"/>
                <a:cs typeface="Arial Narrow"/>
              </a:rPr>
              <a:t>&gt;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Arial Narrow"/>
                <a:cs typeface="Arial Narrow"/>
              </a:rPr>
              <a:t>1000</a:t>
            </a:r>
            <a:endParaRPr sz="2200">
              <a:latin typeface="Arial Narrow"/>
              <a:cs typeface="Arial Narrow"/>
            </a:endParaRPr>
          </a:p>
          <a:p>
            <a:pPr marL="962025" marR="5080">
              <a:lnSpc>
                <a:spcPct val="113599"/>
              </a:lnSpc>
            </a:pPr>
            <a:r>
              <a:rPr sz="2200" spc="210" dirty="0">
                <a:solidFill>
                  <a:srgbClr val="FFFFFF"/>
                </a:solidFill>
                <a:latin typeface="Arial Narrow"/>
                <a:cs typeface="Arial Narrow"/>
              </a:rPr>
              <a:t>Maximum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95" dirty="0">
                <a:solidFill>
                  <a:srgbClr val="FFFFFF"/>
                </a:solidFill>
                <a:latin typeface="Arial Narrow"/>
                <a:cs typeface="Arial Narrow"/>
              </a:rPr>
              <a:t>number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45" dirty="0">
                <a:solidFill>
                  <a:srgbClr val="FFFFFF"/>
                </a:solidFill>
                <a:latin typeface="Arial Narrow"/>
                <a:cs typeface="Arial Narrow"/>
              </a:rPr>
              <a:t>of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Arial Narrow"/>
                <a:cs typeface="Arial Narrow"/>
              </a:rPr>
              <a:t>iterations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5" dirty="0">
                <a:solidFill>
                  <a:srgbClr val="FFFFFF"/>
                </a:solidFill>
                <a:latin typeface="Arial Narrow"/>
                <a:cs typeface="Arial Narrow"/>
              </a:rPr>
              <a:t>solver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Arial Narrow"/>
                <a:cs typeface="Arial Narrow"/>
              </a:rPr>
              <a:t>runs </a:t>
            </a:r>
            <a:r>
              <a:rPr sz="2200" spc="165" dirty="0">
                <a:solidFill>
                  <a:srgbClr val="FFFFFF"/>
                </a:solidFill>
                <a:latin typeface="Arial Narrow"/>
                <a:cs typeface="Arial Narrow"/>
              </a:rPr>
              <a:t>before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5" dirty="0">
                <a:solidFill>
                  <a:srgbClr val="FFFFFF"/>
                </a:solidFill>
                <a:latin typeface="Arial Narrow"/>
                <a:cs typeface="Arial Narrow"/>
              </a:rPr>
              <a:t>choosing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5" dirty="0">
                <a:solidFill>
                  <a:srgbClr val="FFFFFF"/>
                </a:solidFill>
                <a:latin typeface="Arial Narrow"/>
                <a:cs typeface="Arial Narrow"/>
              </a:rPr>
              <a:t>beta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Arial Narrow"/>
                <a:cs typeface="Arial Narrow"/>
              </a:rPr>
              <a:t>coefficients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0" dirty="0">
                <a:solidFill>
                  <a:srgbClr val="FFFFFF"/>
                </a:solidFill>
                <a:latin typeface="Arial Narrow"/>
                <a:cs typeface="Arial Narrow"/>
              </a:rPr>
              <a:t>that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5" dirty="0">
                <a:solidFill>
                  <a:srgbClr val="FFFFFF"/>
                </a:solidFill>
                <a:latin typeface="Arial Narrow"/>
                <a:cs typeface="Arial Narrow"/>
              </a:rPr>
              <a:t>minimize loss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Arial Narrow"/>
                <a:cs typeface="Arial Narrow"/>
              </a:rPr>
              <a:t>function.</a:t>
            </a:r>
            <a:endParaRPr sz="2200">
              <a:latin typeface="Arial Narrow"/>
              <a:cs typeface="Arial Narrow"/>
            </a:endParaRPr>
          </a:p>
          <a:p>
            <a:pPr marL="487045">
              <a:lnSpc>
                <a:spcPct val="100000"/>
              </a:lnSpc>
              <a:spcBef>
                <a:spcPts val="360"/>
              </a:spcBef>
            </a:pPr>
            <a:r>
              <a:rPr sz="2200" spc="170" dirty="0">
                <a:solidFill>
                  <a:srgbClr val="FFFFFF"/>
                </a:solidFill>
                <a:latin typeface="Arial Narrow"/>
                <a:cs typeface="Arial Narrow"/>
              </a:rPr>
              <a:t>Class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5" dirty="0">
                <a:solidFill>
                  <a:srgbClr val="FFFFFF"/>
                </a:solidFill>
                <a:latin typeface="Arial Narrow"/>
                <a:cs typeface="Arial Narrow"/>
              </a:rPr>
              <a:t>Weights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Arial Narrow"/>
                <a:cs typeface="Arial Narrow"/>
              </a:rPr>
              <a:t>-</a:t>
            </a:r>
            <a:r>
              <a:rPr sz="2200" spc="60" dirty="0">
                <a:solidFill>
                  <a:srgbClr val="FFFFFF"/>
                </a:solidFill>
                <a:latin typeface="Arial Narrow"/>
                <a:cs typeface="Arial Narrow"/>
              </a:rPr>
              <a:t>&gt;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0" dirty="0">
                <a:solidFill>
                  <a:srgbClr val="FFFFFF"/>
                </a:solidFill>
                <a:latin typeface="Arial Narrow"/>
                <a:cs typeface="Arial Narrow"/>
              </a:rPr>
              <a:t>Balanced</a:t>
            </a:r>
            <a:endParaRPr sz="2200">
              <a:latin typeface="Arial Narrow"/>
              <a:cs typeface="Arial Narrow"/>
            </a:endParaRPr>
          </a:p>
          <a:p>
            <a:pPr marL="962025" marR="204470">
              <a:lnSpc>
                <a:spcPct val="113599"/>
              </a:lnSpc>
            </a:pPr>
            <a:r>
              <a:rPr sz="2200" spc="200" dirty="0">
                <a:solidFill>
                  <a:srgbClr val="FFFFFF"/>
                </a:solidFill>
                <a:latin typeface="Arial Narrow"/>
                <a:cs typeface="Arial Narrow"/>
              </a:rPr>
              <a:t>Wrong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5" dirty="0">
                <a:solidFill>
                  <a:srgbClr val="FFFFFF"/>
                </a:solidFill>
                <a:latin typeface="Arial Narrow"/>
                <a:cs typeface="Arial Narrow"/>
              </a:rPr>
              <a:t>predictions</a:t>
            </a:r>
            <a:r>
              <a:rPr sz="220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95" dirty="0">
                <a:solidFill>
                  <a:srgbClr val="FFFFFF"/>
                </a:solidFill>
                <a:latin typeface="Arial Narrow"/>
                <a:cs typeface="Arial Narrow"/>
              </a:rPr>
              <a:t>on</a:t>
            </a:r>
            <a:r>
              <a:rPr sz="220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0" dirty="0">
                <a:solidFill>
                  <a:srgbClr val="FFFFFF"/>
                </a:solidFill>
                <a:latin typeface="Arial Narrow"/>
                <a:cs typeface="Arial Narrow"/>
              </a:rPr>
              <a:t>the</a:t>
            </a:r>
            <a:r>
              <a:rPr sz="220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5" dirty="0">
                <a:solidFill>
                  <a:srgbClr val="FFFFFF"/>
                </a:solidFill>
                <a:latin typeface="Arial Narrow"/>
                <a:cs typeface="Arial Narrow"/>
              </a:rPr>
              <a:t>minority</a:t>
            </a:r>
            <a:r>
              <a:rPr sz="220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5" dirty="0">
                <a:solidFill>
                  <a:srgbClr val="FFFFFF"/>
                </a:solidFill>
                <a:latin typeface="Arial Narrow"/>
                <a:cs typeface="Arial Narrow"/>
              </a:rPr>
              <a:t>class/class </a:t>
            </a:r>
            <a:r>
              <a:rPr sz="2200" spc="145" dirty="0">
                <a:solidFill>
                  <a:srgbClr val="FFFFFF"/>
                </a:solidFill>
                <a:latin typeface="Arial Narrow"/>
                <a:cs typeface="Arial Narrow"/>
              </a:rPr>
              <a:t>of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5" dirty="0">
                <a:solidFill>
                  <a:srgbClr val="FFFFFF"/>
                </a:solidFill>
                <a:latin typeface="Arial Narrow"/>
                <a:cs typeface="Arial Narrow"/>
              </a:rPr>
              <a:t>interest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5" dirty="0">
                <a:solidFill>
                  <a:srgbClr val="FFFFFF"/>
                </a:solidFill>
                <a:latin typeface="Arial Narrow"/>
                <a:cs typeface="Arial Narrow"/>
              </a:rPr>
              <a:t>(Churn)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5" dirty="0">
                <a:solidFill>
                  <a:srgbClr val="FFFFFF"/>
                </a:solidFill>
                <a:latin typeface="Arial Narrow"/>
                <a:cs typeface="Arial Narrow"/>
              </a:rPr>
              <a:t>carry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95" dirty="0">
                <a:solidFill>
                  <a:srgbClr val="FFFFFF"/>
                </a:solidFill>
                <a:latin typeface="Arial Narrow"/>
                <a:cs typeface="Arial Narrow"/>
              </a:rPr>
              <a:t>more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Arial Narrow"/>
                <a:cs typeface="Arial Narrow"/>
              </a:rPr>
              <a:t>weight.</a:t>
            </a:r>
            <a:endParaRPr sz="2200">
              <a:latin typeface="Arial Narrow"/>
              <a:cs typeface="Arial Narrow"/>
            </a:endParaRPr>
          </a:p>
          <a:p>
            <a:pPr marL="962025" marR="736600">
              <a:lnSpc>
                <a:spcPct val="113599"/>
              </a:lnSpc>
            </a:pPr>
            <a:r>
              <a:rPr sz="2200" spc="145" dirty="0">
                <a:solidFill>
                  <a:srgbClr val="FFFFFF"/>
                </a:solidFill>
                <a:latin typeface="Arial Narrow"/>
                <a:cs typeface="Arial Narrow"/>
              </a:rPr>
              <a:t>Therefore,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5" dirty="0">
                <a:solidFill>
                  <a:srgbClr val="FFFFFF"/>
                </a:solidFill>
                <a:latin typeface="Arial Narrow"/>
                <a:cs typeface="Arial Narrow"/>
              </a:rPr>
              <a:t>model</a:t>
            </a:r>
            <a:r>
              <a:rPr sz="220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0" dirty="0">
                <a:solidFill>
                  <a:srgbClr val="FFFFFF"/>
                </a:solidFill>
                <a:latin typeface="Arial Narrow"/>
                <a:cs typeface="Arial Narrow"/>
              </a:rPr>
              <a:t>doesn't</a:t>
            </a:r>
            <a:r>
              <a:rPr sz="220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204" dirty="0">
                <a:solidFill>
                  <a:srgbClr val="FFFFFF"/>
                </a:solidFill>
                <a:latin typeface="Arial Narrow"/>
                <a:cs typeface="Arial Narrow"/>
              </a:rPr>
              <a:t>become</a:t>
            </a:r>
            <a:r>
              <a:rPr sz="220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60" dirty="0">
                <a:solidFill>
                  <a:srgbClr val="FFFFFF"/>
                </a:solidFill>
                <a:latin typeface="Arial Narrow"/>
                <a:cs typeface="Arial Narrow"/>
              </a:rPr>
              <a:t>biased </a:t>
            </a:r>
            <a:r>
              <a:rPr sz="2200" spc="180" dirty="0">
                <a:solidFill>
                  <a:srgbClr val="FFFFFF"/>
                </a:solidFill>
                <a:latin typeface="Arial Narrow"/>
                <a:cs typeface="Arial Narrow"/>
              </a:rPr>
              <a:t>towards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65" dirty="0">
                <a:solidFill>
                  <a:srgbClr val="FFFFFF"/>
                </a:solidFill>
                <a:latin typeface="Arial Narrow"/>
                <a:cs typeface="Arial Narrow"/>
              </a:rPr>
              <a:t>over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5" dirty="0">
                <a:solidFill>
                  <a:srgbClr val="FFFFFF"/>
                </a:solidFill>
                <a:latin typeface="Arial Narrow"/>
                <a:cs typeface="Arial Narrow"/>
              </a:rPr>
              <a:t>populated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60" dirty="0">
                <a:solidFill>
                  <a:srgbClr val="FFFFFF"/>
                </a:solidFill>
                <a:latin typeface="Arial Narrow"/>
                <a:cs typeface="Arial Narrow"/>
              </a:rPr>
              <a:t>class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5" dirty="0">
                <a:solidFill>
                  <a:srgbClr val="FFFFFF"/>
                </a:solidFill>
                <a:latin typeface="Arial Narrow"/>
                <a:cs typeface="Arial Narrow"/>
              </a:rPr>
              <a:t>(No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60" dirty="0">
                <a:solidFill>
                  <a:srgbClr val="FFFFFF"/>
                </a:solidFill>
                <a:latin typeface="Arial Narrow"/>
                <a:cs typeface="Arial Narrow"/>
              </a:rPr>
              <a:t>Churn)</a:t>
            </a:r>
            <a:endParaRPr sz="2200">
              <a:latin typeface="Arial Narrow"/>
              <a:cs typeface="Arial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46474" y="2607591"/>
            <a:ext cx="715645" cy="778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950" b="1" spc="409" dirty="0">
                <a:solidFill>
                  <a:srgbClr val="FFFFFF"/>
                </a:solidFill>
                <a:latin typeface="Arial Narrow"/>
                <a:cs typeface="Arial Narrow"/>
              </a:rPr>
              <a:t>08</a:t>
            </a:r>
            <a:endParaRPr sz="495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9300" y="2746246"/>
            <a:ext cx="1028700" cy="68698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148128"/>
            <a:ext cx="1028611" cy="413887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885546" y="2066872"/>
            <a:ext cx="161925" cy="1943100"/>
          </a:xfrm>
          <a:custGeom>
            <a:avLst/>
            <a:gdLst/>
            <a:ahLst/>
            <a:cxnLst/>
            <a:rect l="l" t="t" r="r" b="b"/>
            <a:pathLst>
              <a:path w="161925" h="1943100">
                <a:moveTo>
                  <a:pt x="0" y="1942984"/>
                </a:moveTo>
                <a:lnTo>
                  <a:pt x="0" y="0"/>
                </a:lnTo>
                <a:lnTo>
                  <a:pt x="161652" y="0"/>
                </a:lnTo>
                <a:lnTo>
                  <a:pt x="161652" y="1942984"/>
                </a:lnTo>
                <a:lnTo>
                  <a:pt x="0" y="1942984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1811" y="2426024"/>
            <a:ext cx="1224823" cy="12248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64883" y="279714"/>
            <a:ext cx="8143889" cy="405764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07545" y="4492035"/>
            <a:ext cx="8458199" cy="16859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55354" y="6563715"/>
            <a:ext cx="9134489" cy="34670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37361" y="2000083"/>
            <a:ext cx="3950970" cy="294830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60"/>
              </a:spcBef>
            </a:pPr>
            <a:r>
              <a:rPr sz="6400" spc="660" dirty="0">
                <a:solidFill>
                  <a:srgbClr val="17E3B1"/>
                </a:solidFill>
              </a:rPr>
              <a:t>DECISION </a:t>
            </a:r>
            <a:r>
              <a:rPr sz="6400" spc="645" dirty="0">
                <a:solidFill>
                  <a:srgbClr val="17E3B1"/>
                </a:solidFill>
              </a:rPr>
              <a:t>TREE </a:t>
            </a:r>
            <a:r>
              <a:rPr sz="6400" spc="665" dirty="0">
                <a:solidFill>
                  <a:srgbClr val="17E3B1"/>
                </a:solidFill>
              </a:rPr>
              <a:t>INSIGHTS</a:t>
            </a:r>
            <a:endParaRPr sz="6400"/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11039" y="5870783"/>
            <a:ext cx="85725" cy="8572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250689" y="4894781"/>
            <a:ext cx="6601459" cy="193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2200" spc="200" dirty="0">
                <a:solidFill>
                  <a:srgbClr val="FFFFFF"/>
                </a:solidFill>
                <a:latin typeface="Arial Narrow"/>
                <a:cs typeface="Arial Narrow"/>
              </a:rPr>
              <a:t>Used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200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65" dirty="0">
                <a:solidFill>
                  <a:srgbClr val="FFFFFF"/>
                </a:solidFill>
                <a:latin typeface="Arial Narrow"/>
                <a:cs typeface="Arial Narrow"/>
              </a:rPr>
              <a:t>Decision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0" dirty="0">
                <a:solidFill>
                  <a:srgbClr val="FFFFFF"/>
                </a:solidFill>
                <a:latin typeface="Arial Narrow"/>
                <a:cs typeface="Arial Narrow"/>
              </a:rPr>
              <a:t>Tree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45" dirty="0">
                <a:solidFill>
                  <a:srgbClr val="FFFFFF"/>
                </a:solidFill>
                <a:latin typeface="Arial Narrow"/>
                <a:cs typeface="Arial Narrow"/>
              </a:rPr>
              <a:t>visualize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200" dirty="0">
                <a:solidFill>
                  <a:srgbClr val="FFFFFF"/>
                </a:solidFill>
                <a:latin typeface="Arial Narrow"/>
                <a:cs typeface="Arial Narrow"/>
              </a:rPr>
              <a:t>most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0" dirty="0">
                <a:solidFill>
                  <a:srgbClr val="FFFFFF"/>
                </a:solidFill>
                <a:latin typeface="Arial Narrow"/>
                <a:cs typeface="Arial Narrow"/>
              </a:rPr>
              <a:t>important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5" dirty="0">
                <a:solidFill>
                  <a:srgbClr val="FFFFFF"/>
                </a:solidFill>
                <a:latin typeface="Arial Narrow"/>
                <a:cs typeface="Arial Narrow"/>
              </a:rPr>
              <a:t>features </a:t>
            </a:r>
            <a:r>
              <a:rPr sz="2200" spc="195" dirty="0">
                <a:solidFill>
                  <a:srgbClr val="FFFFFF"/>
                </a:solidFill>
                <a:latin typeface="Arial Narrow"/>
                <a:cs typeface="Arial Narrow"/>
              </a:rPr>
              <a:t>and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45" dirty="0">
                <a:solidFill>
                  <a:srgbClr val="FFFFFF"/>
                </a:solidFill>
                <a:latin typeface="Arial Narrow"/>
                <a:cs typeface="Arial Narrow"/>
              </a:rPr>
              <a:t>their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Arial Narrow"/>
                <a:cs typeface="Arial Narrow"/>
              </a:rPr>
              <a:t>interactions.</a:t>
            </a:r>
            <a:endParaRPr sz="2200">
              <a:latin typeface="Arial Narrow"/>
              <a:cs typeface="Arial Narrow"/>
            </a:endParaRPr>
          </a:p>
          <a:p>
            <a:pPr marL="487045" marR="197485">
              <a:lnSpc>
                <a:spcPct val="113599"/>
              </a:lnSpc>
            </a:pPr>
            <a:r>
              <a:rPr sz="2200" spc="180" dirty="0">
                <a:solidFill>
                  <a:srgbClr val="FFFFFF"/>
                </a:solidFill>
                <a:latin typeface="Arial Narrow"/>
                <a:cs typeface="Arial Narrow"/>
              </a:rPr>
              <a:t>Although</a:t>
            </a:r>
            <a:r>
              <a:rPr sz="2200" spc="-10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0" dirty="0">
                <a:solidFill>
                  <a:srgbClr val="FFFFFF"/>
                </a:solidFill>
                <a:latin typeface="Arial Narrow"/>
                <a:cs typeface="Arial Narrow"/>
              </a:rPr>
              <a:t>the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65" dirty="0">
                <a:solidFill>
                  <a:srgbClr val="FFFFFF"/>
                </a:solidFill>
                <a:latin typeface="Arial Narrow"/>
                <a:cs typeface="Arial Narrow"/>
              </a:rPr>
              <a:t>Decision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0" dirty="0">
                <a:solidFill>
                  <a:srgbClr val="FFFFFF"/>
                </a:solidFill>
                <a:latin typeface="Arial Narrow"/>
                <a:cs typeface="Arial Narrow"/>
              </a:rPr>
              <a:t>Tree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60" dirty="0">
                <a:solidFill>
                  <a:srgbClr val="FFFFFF"/>
                </a:solidFill>
                <a:latin typeface="Arial Narrow"/>
                <a:cs typeface="Arial Narrow"/>
              </a:rPr>
              <a:t>algorithm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40" dirty="0">
                <a:solidFill>
                  <a:srgbClr val="FFFFFF"/>
                </a:solidFill>
                <a:latin typeface="Arial Narrow"/>
                <a:cs typeface="Arial Narrow"/>
              </a:rPr>
              <a:t>didn't </a:t>
            </a:r>
            <a:r>
              <a:rPr sz="2200" spc="170" dirty="0">
                <a:solidFill>
                  <a:srgbClr val="FFFFFF"/>
                </a:solidFill>
                <a:latin typeface="Arial Narrow"/>
                <a:cs typeface="Arial Narrow"/>
              </a:rPr>
              <a:t>perform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5" dirty="0">
                <a:solidFill>
                  <a:srgbClr val="FFFFFF"/>
                </a:solidFill>
                <a:latin typeface="Arial Narrow"/>
                <a:cs typeface="Arial Narrow"/>
              </a:rPr>
              <a:t>as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45" dirty="0">
                <a:solidFill>
                  <a:srgbClr val="FFFFFF"/>
                </a:solidFill>
                <a:latin typeface="Arial Narrow"/>
                <a:cs typeface="Arial Narrow"/>
              </a:rPr>
              <a:t>well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5" dirty="0">
                <a:solidFill>
                  <a:srgbClr val="FFFFFF"/>
                </a:solidFill>
                <a:latin typeface="Arial Narrow"/>
                <a:cs typeface="Arial Narrow"/>
              </a:rPr>
              <a:t>as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229" dirty="0">
                <a:solidFill>
                  <a:srgbClr val="FFFFFF"/>
                </a:solidFill>
                <a:latin typeface="Arial Narrow"/>
                <a:cs typeface="Arial Narrow"/>
              </a:rPr>
              <a:t>my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0" dirty="0">
                <a:solidFill>
                  <a:srgbClr val="FFFFFF"/>
                </a:solidFill>
                <a:latin typeface="Arial Narrow"/>
                <a:cs typeface="Arial Narrow"/>
              </a:rPr>
              <a:t>eventual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5" dirty="0">
                <a:solidFill>
                  <a:srgbClr val="FFFFFF"/>
                </a:solidFill>
                <a:latin typeface="Arial Narrow"/>
                <a:cs typeface="Arial Narrow"/>
              </a:rPr>
              <a:t>best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45" dirty="0">
                <a:solidFill>
                  <a:srgbClr val="FFFFFF"/>
                </a:solidFill>
                <a:latin typeface="Arial Narrow"/>
                <a:cs typeface="Arial Narrow"/>
              </a:rPr>
              <a:t>Logistic </a:t>
            </a:r>
            <a:r>
              <a:rPr sz="2200" spc="175" dirty="0">
                <a:solidFill>
                  <a:srgbClr val="FFFFFF"/>
                </a:solidFill>
                <a:latin typeface="Arial Narrow"/>
                <a:cs typeface="Arial Narrow"/>
              </a:rPr>
              <a:t>Regression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Arial Narrow"/>
                <a:cs typeface="Arial Narrow"/>
              </a:rPr>
              <a:t>Model,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65" dirty="0">
                <a:solidFill>
                  <a:srgbClr val="FFFFFF"/>
                </a:solidFill>
                <a:latin typeface="Arial Narrow"/>
                <a:cs typeface="Arial Narrow"/>
              </a:rPr>
              <a:t>provided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229" dirty="0">
                <a:solidFill>
                  <a:srgbClr val="FFFFFF"/>
                </a:solidFill>
                <a:latin typeface="Arial Narrow"/>
                <a:cs typeface="Arial Narrow"/>
              </a:rPr>
              <a:t>my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20" dirty="0">
                <a:solidFill>
                  <a:srgbClr val="FFFFFF"/>
                </a:solidFill>
                <a:latin typeface="Arial Narrow"/>
                <a:cs typeface="Arial Narrow"/>
              </a:rPr>
              <a:t>first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0" dirty="0">
                <a:solidFill>
                  <a:srgbClr val="FFFFFF"/>
                </a:solidFill>
                <a:latin typeface="Arial Narrow"/>
                <a:cs typeface="Arial Narrow"/>
              </a:rPr>
              <a:t>major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Arial Narrow"/>
                <a:cs typeface="Arial Narrow"/>
              </a:rPr>
              <a:t>insight.</a:t>
            </a:r>
            <a:endParaRPr sz="220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53397" y="2607591"/>
            <a:ext cx="702310" cy="778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950" b="1" spc="355" dirty="0">
                <a:solidFill>
                  <a:srgbClr val="FFFFFF"/>
                </a:solidFill>
                <a:latin typeface="Arial Narrow"/>
                <a:cs typeface="Arial Narrow"/>
              </a:rPr>
              <a:t>09</a:t>
            </a:r>
            <a:endParaRPr sz="495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9300" y="2746246"/>
            <a:ext cx="1028700" cy="68698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148128"/>
            <a:ext cx="1028611" cy="413887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866602" y="482909"/>
            <a:ext cx="161925" cy="1943100"/>
          </a:xfrm>
          <a:custGeom>
            <a:avLst/>
            <a:gdLst/>
            <a:ahLst/>
            <a:cxnLst/>
            <a:rect l="l" t="t" r="r" b="b"/>
            <a:pathLst>
              <a:path w="161925" h="1943100">
                <a:moveTo>
                  <a:pt x="0" y="1942984"/>
                </a:moveTo>
                <a:lnTo>
                  <a:pt x="0" y="0"/>
                </a:lnTo>
                <a:lnTo>
                  <a:pt x="161652" y="0"/>
                </a:lnTo>
                <a:lnTo>
                  <a:pt x="161652" y="1942984"/>
                </a:lnTo>
                <a:lnTo>
                  <a:pt x="0" y="1942984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1811" y="482924"/>
            <a:ext cx="1224823" cy="12248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05307" y="4292909"/>
            <a:ext cx="4533899" cy="170495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2325471" y="4292909"/>
            <a:ext cx="5405120" cy="1704975"/>
            <a:chOff x="12325471" y="4292909"/>
            <a:chExt cx="5405120" cy="170497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00923" y="4292909"/>
              <a:ext cx="4429109" cy="17049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25471" y="4632944"/>
              <a:ext cx="1219199" cy="1019159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71601" y="1707748"/>
            <a:ext cx="9458309" cy="164782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569980" y="416122"/>
            <a:ext cx="3660140" cy="19767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60"/>
              </a:spcBef>
            </a:pPr>
            <a:r>
              <a:rPr sz="6400" spc="675" dirty="0">
                <a:solidFill>
                  <a:srgbClr val="17E3B1"/>
                </a:solidFill>
              </a:rPr>
              <a:t>OPTIMAL </a:t>
            </a:r>
            <a:r>
              <a:rPr sz="6400" spc="730" dirty="0">
                <a:solidFill>
                  <a:srgbClr val="17E3B1"/>
                </a:solidFill>
              </a:rPr>
              <a:t>MODEL</a:t>
            </a:r>
            <a:endParaRPr sz="6400"/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8616" y="3090842"/>
            <a:ext cx="85725" cy="8572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10103" y="3467079"/>
            <a:ext cx="95250" cy="9525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8616" y="4614842"/>
            <a:ext cx="85725" cy="8572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10103" y="4991079"/>
            <a:ext cx="95250" cy="952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10103" y="5372079"/>
            <a:ext cx="95250" cy="9525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891116" y="5757842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85725" y="85725"/>
                </a:moveTo>
                <a:lnTo>
                  <a:pt x="0" y="85725"/>
                </a:lnTo>
                <a:lnTo>
                  <a:pt x="0" y="0"/>
                </a:lnTo>
                <a:lnTo>
                  <a:pt x="85725" y="0"/>
                </a:lnTo>
                <a:lnTo>
                  <a:pt x="85725" y="857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8616" y="6519842"/>
            <a:ext cx="85725" cy="8572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10103" y="6896079"/>
            <a:ext cx="95250" cy="9525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10103" y="7277079"/>
            <a:ext cx="95250" cy="9525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891116" y="7662842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85725" y="85725"/>
                </a:moveTo>
                <a:lnTo>
                  <a:pt x="0" y="85725"/>
                </a:lnTo>
                <a:lnTo>
                  <a:pt x="0" y="0"/>
                </a:lnTo>
                <a:lnTo>
                  <a:pt x="85725" y="0"/>
                </a:lnTo>
                <a:lnTo>
                  <a:pt x="85725" y="857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10103" y="8039079"/>
            <a:ext cx="95250" cy="95250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1891116" y="8424842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85725" y="85725"/>
                </a:moveTo>
                <a:lnTo>
                  <a:pt x="0" y="85725"/>
                </a:lnTo>
                <a:lnTo>
                  <a:pt x="0" y="0"/>
                </a:lnTo>
                <a:lnTo>
                  <a:pt x="85725" y="0"/>
                </a:lnTo>
                <a:lnTo>
                  <a:pt x="85725" y="857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10103" y="8801079"/>
            <a:ext cx="95250" cy="9525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10103" y="9182079"/>
            <a:ext cx="95250" cy="95250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1891116" y="9567842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85725" y="85725"/>
                </a:moveTo>
                <a:lnTo>
                  <a:pt x="0" y="85725"/>
                </a:lnTo>
                <a:lnTo>
                  <a:pt x="0" y="0"/>
                </a:lnTo>
                <a:lnTo>
                  <a:pt x="85725" y="0"/>
                </a:lnTo>
                <a:lnTo>
                  <a:pt x="85725" y="857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78266" y="2495841"/>
            <a:ext cx="8272145" cy="76454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00" spc="204" dirty="0">
                <a:solidFill>
                  <a:srgbClr val="FFFFFF"/>
                </a:solidFill>
                <a:latin typeface="Arial Narrow"/>
                <a:cs typeface="Arial Narrow"/>
              </a:rPr>
              <a:t>LOGISTIC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229" dirty="0">
                <a:solidFill>
                  <a:srgbClr val="FFFFFF"/>
                </a:solidFill>
                <a:latin typeface="Arial Narrow"/>
                <a:cs typeface="Arial Narrow"/>
              </a:rPr>
              <a:t>REGRESSION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Arial Narrow"/>
                <a:cs typeface="Arial Narrow"/>
              </a:rPr>
              <a:t>@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Arial Narrow"/>
                <a:cs typeface="Arial Narrow"/>
              </a:rPr>
              <a:t>0.45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60" dirty="0">
                <a:solidFill>
                  <a:srgbClr val="FFFFFF"/>
                </a:solidFill>
                <a:latin typeface="Arial Narrow"/>
                <a:cs typeface="Arial Narrow"/>
              </a:rPr>
              <a:t>Threshold</a:t>
            </a:r>
            <a:endParaRPr sz="2200">
              <a:latin typeface="Arial Narrow"/>
              <a:cs typeface="Arial Narrow"/>
            </a:endParaRPr>
          </a:p>
          <a:p>
            <a:pPr marL="487045">
              <a:lnSpc>
                <a:spcPct val="100000"/>
              </a:lnSpc>
              <a:spcBef>
                <a:spcPts val="360"/>
              </a:spcBef>
            </a:pPr>
            <a:r>
              <a:rPr sz="2200" spc="180" dirty="0">
                <a:solidFill>
                  <a:srgbClr val="FFFFFF"/>
                </a:solidFill>
                <a:latin typeface="Arial Narrow"/>
                <a:cs typeface="Arial Narrow"/>
              </a:rPr>
              <a:t>Standard</a:t>
            </a:r>
            <a:r>
              <a:rPr sz="22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Arial Narrow"/>
                <a:cs typeface="Arial Narrow"/>
              </a:rPr>
              <a:t>Scaling</a:t>
            </a:r>
            <a:endParaRPr sz="2200">
              <a:latin typeface="Arial Narrow"/>
              <a:cs typeface="Arial Narrow"/>
            </a:endParaRPr>
          </a:p>
          <a:p>
            <a:pPr marL="962025" marR="622300">
              <a:lnSpc>
                <a:spcPct val="113599"/>
              </a:lnSpc>
            </a:pPr>
            <a:r>
              <a:rPr sz="2200" spc="180" dirty="0">
                <a:solidFill>
                  <a:srgbClr val="FFFFFF"/>
                </a:solidFill>
                <a:latin typeface="Arial Narrow"/>
                <a:cs typeface="Arial Narrow"/>
              </a:rPr>
              <a:t>Helped</a:t>
            </a:r>
            <a:r>
              <a:rPr sz="2200" spc="-10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5" dirty="0">
                <a:solidFill>
                  <a:srgbClr val="FFFFFF"/>
                </a:solidFill>
                <a:latin typeface="Arial Narrow"/>
                <a:cs typeface="Arial Narrow"/>
              </a:rPr>
              <a:t>model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0" dirty="0">
                <a:solidFill>
                  <a:srgbClr val="FFFFFF"/>
                </a:solidFill>
                <a:latin typeface="Arial Narrow"/>
                <a:cs typeface="Arial Narrow"/>
              </a:rPr>
              <a:t>converge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95" dirty="0">
                <a:solidFill>
                  <a:srgbClr val="FFFFFF"/>
                </a:solidFill>
                <a:latin typeface="Arial Narrow"/>
                <a:cs typeface="Arial Narrow"/>
              </a:rPr>
              <a:t>on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5" dirty="0">
                <a:solidFill>
                  <a:srgbClr val="FFFFFF"/>
                </a:solidFill>
                <a:latin typeface="Arial Narrow"/>
                <a:cs typeface="Arial Narrow"/>
              </a:rPr>
              <a:t>best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5" dirty="0">
                <a:solidFill>
                  <a:srgbClr val="FFFFFF"/>
                </a:solidFill>
                <a:latin typeface="Arial Narrow"/>
                <a:cs typeface="Arial Narrow"/>
              </a:rPr>
              <a:t>solution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95" dirty="0">
                <a:solidFill>
                  <a:srgbClr val="FFFFFF"/>
                </a:solidFill>
                <a:latin typeface="Arial Narrow"/>
                <a:cs typeface="Arial Narrow"/>
              </a:rPr>
              <a:t>and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45" dirty="0">
                <a:solidFill>
                  <a:srgbClr val="FFFFFF"/>
                </a:solidFill>
                <a:latin typeface="Arial Narrow"/>
                <a:cs typeface="Arial Narrow"/>
              </a:rPr>
              <a:t>greatly </a:t>
            </a:r>
            <a:r>
              <a:rPr sz="2200" spc="175" dirty="0">
                <a:solidFill>
                  <a:srgbClr val="FFFFFF"/>
                </a:solidFill>
                <a:latin typeface="Arial Narrow"/>
                <a:cs typeface="Arial Narrow"/>
              </a:rPr>
              <a:t>improved</a:t>
            </a:r>
            <a:r>
              <a:rPr sz="220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45" dirty="0">
                <a:solidFill>
                  <a:srgbClr val="FFFFFF"/>
                </a:solidFill>
                <a:latin typeface="Arial Narrow"/>
                <a:cs typeface="Arial Narrow"/>
              </a:rPr>
              <a:t>efficiency</a:t>
            </a:r>
            <a:r>
              <a:rPr sz="220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45" dirty="0">
                <a:solidFill>
                  <a:srgbClr val="FFFFFF"/>
                </a:solidFill>
                <a:latin typeface="Arial Narrow"/>
                <a:cs typeface="Arial Narrow"/>
              </a:rPr>
              <a:t>of</a:t>
            </a:r>
            <a:r>
              <a:rPr sz="220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5" dirty="0">
                <a:solidFill>
                  <a:srgbClr val="FFFFFF"/>
                </a:solidFill>
                <a:latin typeface="Arial Narrow"/>
                <a:cs typeface="Arial Narrow"/>
              </a:rPr>
              <a:t>hyperparameter</a:t>
            </a:r>
            <a:r>
              <a:rPr sz="220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65" dirty="0">
                <a:solidFill>
                  <a:srgbClr val="FFFFFF"/>
                </a:solidFill>
                <a:latin typeface="Arial Narrow"/>
                <a:cs typeface="Arial Narrow"/>
              </a:rPr>
              <a:t>tuning</a:t>
            </a:r>
            <a:r>
              <a:rPr sz="220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65" dirty="0">
                <a:solidFill>
                  <a:srgbClr val="FFFFFF"/>
                </a:solidFill>
                <a:latin typeface="Arial Narrow"/>
                <a:cs typeface="Arial Narrow"/>
              </a:rPr>
              <a:t>using</a:t>
            </a:r>
            <a:r>
              <a:rPr sz="220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45" dirty="0">
                <a:solidFill>
                  <a:srgbClr val="FFFFFF"/>
                </a:solidFill>
                <a:latin typeface="Arial Narrow"/>
                <a:cs typeface="Arial Narrow"/>
              </a:rPr>
              <a:t>Grid </a:t>
            </a:r>
            <a:r>
              <a:rPr sz="2200" spc="185" dirty="0">
                <a:solidFill>
                  <a:srgbClr val="FFFFFF"/>
                </a:solidFill>
                <a:latin typeface="Arial Narrow"/>
                <a:cs typeface="Arial Narrow"/>
              </a:rPr>
              <a:t>Search</a:t>
            </a:r>
            <a:r>
              <a:rPr sz="2200" spc="-10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0" dirty="0">
                <a:solidFill>
                  <a:srgbClr val="FFFFFF"/>
                </a:solidFill>
                <a:latin typeface="Arial Narrow"/>
                <a:cs typeface="Arial Narrow"/>
              </a:rPr>
              <a:t>Cross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45" dirty="0">
                <a:solidFill>
                  <a:srgbClr val="FFFFFF"/>
                </a:solidFill>
                <a:latin typeface="Arial Narrow"/>
                <a:cs typeface="Arial Narrow"/>
              </a:rPr>
              <a:t>Validation</a:t>
            </a:r>
            <a:endParaRPr sz="2200">
              <a:latin typeface="Arial Narrow"/>
              <a:cs typeface="Arial Narrow"/>
            </a:endParaRPr>
          </a:p>
          <a:p>
            <a:pPr marL="487045">
              <a:lnSpc>
                <a:spcPct val="100000"/>
              </a:lnSpc>
              <a:spcBef>
                <a:spcPts val="360"/>
              </a:spcBef>
            </a:pPr>
            <a:r>
              <a:rPr sz="2200" spc="165" dirty="0">
                <a:solidFill>
                  <a:srgbClr val="FFFFFF"/>
                </a:solidFill>
                <a:latin typeface="Arial Narrow"/>
                <a:cs typeface="Arial Narrow"/>
              </a:rPr>
              <a:t>Grid</a:t>
            </a:r>
            <a:r>
              <a:rPr sz="2200" spc="-10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5" dirty="0">
                <a:solidFill>
                  <a:srgbClr val="FFFFFF"/>
                </a:solidFill>
                <a:latin typeface="Arial Narrow"/>
                <a:cs typeface="Arial Narrow"/>
              </a:rPr>
              <a:t>Search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240" dirty="0">
                <a:solidFill>
                  <a:srgbClr val="FFFFFF"/>
                </a:solidFill>
                <a:latin typeface="Arial Narrow"/>
                <a:cs typeface="Arial Narrow"/>
              </a:rPr>
              <a:t>CV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60" dirty="0">
                <a:solidFill>
                  <a:srgbClr val="FFFFFF"/>
                </a:solidFill>
                <a:latin typeface="Arial Narrow"/>
                <a:cs typeface="Arial Narrow"/>
              </a:rPr>
              <a:t>Settings</a:t>
            </a:r>
            <a:endParaRPr sz="2200">
              <a:latin typeface="Arial Narrow"/>
              <a:cs typeface="Arial Narrow"/>
            </a:endParaRPr>
          </a:p>
          <a:p>
            <a:pPr marL="962025" marR="3997960">
              <a:lnSpc>
                <a:spcPct val="113599"/>
              </a:lnSpc>
            </a:pPr>
            <a:r>
              <a:rPr sz="2200" spc="165" dirty="0">
                <a:solidFill>
                  <a:srgbClr val="FFFFFF"/>
                </a:solidFill>
                <a:latin typeface="Arial Narrow"/>
                <a:cs typeface="Arial Narrow"/>
              </a:rPr>
              <a:t>K-</a:t>
            </a:r>
            <a:r>
              <a:rPr sz="2200" spc="170" dirty="0">
                <a:solidFill>
                  <a:srgbClr val="FFFFFF"/>
                </a:solidFill>
                <a:latin typeface="Arial Narrow"/>
                <a:cs typeface="Arial Narrow"/>
              </a:rPr>
              <a:t>Fold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0" dirty="0">
                <a:solidFill>
                  <a:srgbClr val="FFFFFF"/>
                </a:solidFill>
                <a:latin typeface="Arial Narrow"/>
                <a:cs typeface="Arial Narrow"/>
              </a:rPr>
              <a:t>Cross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5" dirty="0">
                <a:solidFill>
                  <a:srgbClr val="FFFFFF"/>
                </a:solidFill>
                <a:latin typeface="Arial Narrow"/>
                <a:cs typeface="Arial Narrow"/>
              </a:rPr>
              <a:t>Validation</a:t>
            </a:r>
            <a:r>
              <a:rPr sz="220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Arial Narrow"/>
                <a:cs typeface="Arial Narrow"/>
              </a:rPr>
              <a:t>-</a:t>
            </a:r>
            <a:r>
              <a:rPr sz="2200" spc="60" dirty="0">
                <a:solidFill>
                  <a:srgbClr val="FFFFFF"/>
                </a:solidFill>
                <a:latin typeface="Arial Narrow"/>
                <a:cs typeface="Arial Narrow"/>
              </a:rPr>
              <a:t>&gt;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Arial Narrow"/>
                <a:cs typeface="Arial Narrow"/>
              </a:rPr>
              <a:t>5 </a:t>
            </a:r>
            <a:r>
              <a:rPr sz="2200" spc="170" dirty="0">
                <a:solidFill>
                  <a:srgbClr val="FFFFFF"/>
                </a:solidFill>
                <a:latin typeface="Arial Narrow"/>
                <a:cs typeface="Arial Narrow"/>
              </a:rPr>
              <a:t>Scoring</a:t>
            </a:r>
            <a:r>
              <a:rPr sz="2200" spc="-10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Arial Narrow"/>
                <a:cs typeface="Arial Narrow"/>
              </a:rPr>
              <a:t>-</a:t>
            </a:r>
            <a:r>
              <a:rPr sz="2200" spc="60" dirty="0">
                <a:solidFill>
                  <a:srgbClr val="FFFFFF"/>
                </a:solidFill>
                <a:latin typeface="Arial Narrow"/>
                <a:cs typeface="Arial Narrow"/>
              </a:rPr>
              <a:t>&gt;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45" dirty="0">
                <a:solidFill>
                  <a:srgbClr val="FFFFFF"/>
                </a:solidFill>
                <a:latin typeface="Arial Narrow"/>
                <a:cs typeface="Arial Narrow"/>
              </a:rPr>
              <a:t>Recall</a:t>
            </a:r>
            <a:endParaRPr sz="2200">
              <a:latin typeface="Arial Narrow"/>
              <a:cs typeface="Arial Narrow"/>
            </a:endParaRPr>
          </a:p>
          <a:p>
            <a:pPr marL="1437005" marR="295275">
              <a:lnSpc>
                <a:spcPct val="113599"/>
              </a:lnSpc>
            </a:pPr>
            <a:r>
              <a:rPr sz="2200" spc="180" dirty="0">
                <a:solidFill>
                  <a:srgbClr val="FFFFFF"/>
                </a:solidFill>
                <a:latin typeface="Arial Narrow"/>
                <a:cs typeface="Arial Narrow"/>
              </a:rPr>
              <a:t>Maxize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0" dirty="0">
                <a:solidFill>
                  <a:srgbClr val="FFFFFF"/>
                </a:solidFill>
                <a:latin typeface="Arial Narrow"/>
                <a:cs typeface="Arial Narrow"/>
              </a:rPr>
              <a:t>True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60" dirty="0">
                <a:solidFill>
                  <a:srgbClr val="FFFFFF"/>
                </a:solidFill>
                <a:latin typeface="Arial Narrow"/>
                <a:cs typeface="Arial Narrow"/>
              </a:rPr>
              <a:t>Positive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40" dirty="0">
                <a:solidFill>
                  <a:srgbClr val="FFFFFF"/>
                </a:solidFill>
                <a:latin typeface="Arial Narrow"/>
                <a:cs typeface="Arial Narrow"/>
              </a:rPr>
              <a:t>Rate.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5" dirty="0">
                <a:solidFill>
                  <a:srgbClr val="FFFFFF"/>
                </a:solidFill>
                <a:latin typeface="Arial Narrow"/>
                <a:cs typeface="Arial Narrow"/>
              </a:rPr>
              <a:t>Naturally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65" dirty="0">
                <a:solidFill>
                  <a:srgbClr val="FFFFFF"/>
                </a:solidFill>
                <a:latin typeface="Arial Narrow"/>
                <a:cs typeface="Arial Narrow"/>
              </a:rPr>
              <a:t>lowers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Arial Narrow"/>
                <a:cs typeface="Arial Narrow"/>
              </a:rPr>
              <a:t>False </a:t>
            </a:r>
            <a:r>
              <a:rPr sz="2200" spc="175" dirty="0">
                <a:solidFill>
                  <a:srgbClr val="FFFFFF"/>
                </a:solidFill>
                <a:latin typeface="Arial Narrow"/>
                <a:cs typeface="Arial Narrow"/>
              </a:rPr>
              <a:t>Negative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95" dirty="0">
                <a:solidFill>
                  <a:srgbClr val="FFFFFF"/>
                </a:solidFill>
                <a:latin typeface="Arial Narrow"/>
                <a:cs typeface="Arial Narrow"/>
              </a:rPr>
              <a:t>Rate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0" dirty="0">
                <a:solidFill>
                  <a:srgbClr val="FFFFFF"/>
                </a:solidFill>
                <a:latin typeface="Arial Narrow"/>
                <a:cs typeface="Arial Narrow"/>
              </a:rPr>
              <a:t>at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90" dirty="0">
                <a:solidFill>
                  <a:srgbClr val="FFFFFF"/>
                </a:solidFill>
                <a:latin typeface="Arial Narrow"/>
                <a:cs typeface="Arial Narrow"/>
              </a:rPr>
              <a:t>expense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45" dirty="0">
                <a:solidFill>
                  <a:srgbClr val="FFFFFF"/>
                </a:solidFill>
                <a:latin typeface="Arial Narrow"/>
                <a:cs typeface="Arial Narrow"/>
              </a:rPr>
              <a:t>of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0" dirty="0">
                <a:solidFill>
                  <a:srgbClr val="FFFFFF"/>
                </a:solidFill>
                <a:latin typeface="Arial Narrow"/>
                <a:cs typeface="Arial Narrow"/>
              </a:rPr>
              <a:t>decreased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0" dirty="0">
                <a:solidFill>
                  <a:srgbClr val="FFFFFF"/>
                </a:solidFill>
                <a:latin typeface="Arial Narrow"/>
                <a:cs typeface="Arial Narrow"/>
              </a:rPr>
              <a:t>Accuracy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5" dirty="0">
                <a:solidFill>
                  <a:srgbClr val="FFFFFF"/>
                </a:solidFill>
                <a:latin typeface="Arial Narrow"/>
                <a:cs typeface="Arial Narrow"/>
              </a:rPr>
              <a:t>Rate</a:t>
            </a:r>
            <a:endParaRPr sz="2200">
              <a:latin typeface="Arial Narrow"/>
              <a:cs typeface="Arial Narrow"/>
            </a:endParaRPr>
          </a:p>
          <a:p>
            <a:pPr marL="962025" marR="4225925" indent="-474980">
              <a:lnSpc>
                <a:spcPct val="113599"/>
              </a:lnSpc>
            </a:pPr>
            <a:r>
              <a:rPr sz="2200" spc="175" dirty="0">
                <a:solidFill>
                  <a:srgbClr val="FFFFFF"/>
                </a:solidFill>
                <a:latin typeface="Arial Narrow"/>
                <a:cs typeface="Arial Narrow"/>
              </a:rPr>
              <a:t>Selected</a:t>
            </a:r>
            <a:r>
              <a:rPr sz="220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0" dirty="0">
                <a:solidFill>
                  <a:srgbClr val="FFFFFF"/>
                </a:solidFill>
                <a:latin typeface="Arial Narrow"/>
                <a:cs typeface="Arial Narrow"/>
              </a:rPr>
              <a:t>Hyperparameters Class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5" dirty="0">
                <a:solidFill>
                  <a:srgbClr val="FFFFFF"/>
                </a:solidFill>
                <a:latin typeface="Arial Narrow"/>
                <a:cs typeface="Arial Narrow"/>
              </a:rPr>
              <a:t>Weight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Arial Narrow"/>
                <a:cs typeface="Arial Narrow"/>
              </a:rPr>
              <a:t>-</a:t>
            </a:r>
            <a:r>
              <a:rPr sz="2200" spc="60" dirty="0">
                <a:solidFill>
                  <a:srgbClr val="FFFFFF"/>
                </a:solidFill>
                <a:latin typeface="Arial Narrow"/>
                <a:cs typeface="Arial Narrow"/>
              </a:rPr>
              <a:t>&gt;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0" dirty="0">
                <a:solidFill>
                  <a:srgbClr val="FFFFFF"/>
                </a:solidFill>
                <a:latin typeface="Arial Narrow"/>
                <a:cs typeface="Arial Narrow"/>
              </a:rPr>
              <a:t>Balanced </a:t>
            </a:r>
            <a:r>
              <a:rPr sz="2200" spc="175" dirty="0">
                <a:solidFill>
                  <a:srgbClr val="FFFFFF"/>
                </a:solidFill>
                <a:latin typeface="Arial Narrow"/>
                <a:cs typeface="Arial Narrow"/>
              </a:rPr>
              <a:t>Penalty</a:t>
            </a:r>
            <a:r>
              <a:rPr sz="2200" spc="-10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Arial Narrow"/>
                <a:cs typeface="Arial Narrow"/>
              </a:rPr>
              <a:t>-</a:t>
            </a:r>
            <a:r>
              <a:rPr sz="2200" spc="-10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Arial Narrow"/>
                <a:cs typeface="Arial Narrow"/>
              </a:rPr>
              <a:t>&gt;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Arial Narrow"/>
                <a:cs typeface="Arial Narrow"/>
              </a:rPr>
              <a:t>L2</a:t>
            </a:r>
            <a:endParaRPr sz="2200">
              <a:latin typeface="Arial Narrow"/>
              <a:cs typeface="Arial Narrow"/>
            </a:endParaRPr>
          </a:p>
          <a:p>
            <a:pPr marL="1437005">
              <a:lnSpc>
                <a:spcPct val="100000"/>
              </a:lnSpc>
              <a:spcBef>
                <a:spcPts val="360"/>
              </a:spcBef>
            </a:pPr>
            <a:r>
              <a:rPr sz="2200" spc="175" dirty="0">
                <a:solidFill>
                  <a:srgbClr val="FFFFFF"/>
                </a:solidFill>
                <a:latin typeface="Arial Narrow"/>
                <a:cs typeface="Arial Narrow"/>
              </a:rPr>
              <a:t>Discourages</a:t>
            </a:r>
            <a:r>
              <a:rPr sz="2200" spc="-10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5" dirty="0">
                <a:solidFill>
                  <a:srgbClr val="FFFFFF"/>
                </a:solidFill>
                <a:latin typeface="Arial Narrow"/>
                <a:cs typeface="Arial Narrow"/>
              </a:rPr>
              <a:t>large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Arial Narrow"/>
                <a:cs typeface="Arial Narrow"/>
              </a:rPr>
              <a:t>coefficients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0" dirty="0">
                <a:solidFill>
                  <a:srgbClr val="FFFFFF"/>
                </a:solidFill>
                <a:latin typeface="Arial Narrow"/>
                <a:cs typeface="Arial Narrow"/>
              </a:rPr>
              <a:t>but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90" dirty="0">
                <a:solidFill>
                  <a:srgbClr val="FFFFFF"/>
                </a:solidFill>
                <a:latin typeface="Arial Narrow"/>
                <a:cs typeface="Arial Narrow"/>
              </a:rPr>
              <a:t>does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0" dirty="0">
                <a:solidFill>
                  <a:srgbClr val="FFFFFF"/>
                </a:solidFill>
                <a:latin typeface="Arial Narrow"/>
                <a:cs typeface="Arial Narrow"/>
              </a:rPr>
              <a:t>not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Arial Narrow"/>
                <a:cs typeface="Arial Narrow"/>
              </a:rPr>
              <a:t>drive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90" dirty="0">
                <a:solidFill>
                  <a:srgbClr val="FFFFFF"/>
                </a:solidFill>
                <a:latin typeface="Arial Narrow"/>
                <a:cs typeface="Arial Narrow"/>
              </a:rPr>
              <a:t>any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5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 Narrow"/>
                <a:cs typeface="Arial Narrow"/>
              </a:rPr>
              <a:t>0.</a:t>
            </a:r>
            <a:endParaRPr sz="2200">
              <a:latin typeface="Arial Narrow"/>
              <a:cs typeface="Arial Narrow"/>
            </a:endParaRPr>
          </a:p>
          <a:p>
            <a:pPr marL="962025">
              <a:lnSpc>
                <a:spcPct val="100000"/>
              </a:lnSpc>
              <a:spcBef>
                <a:spcPts val="360"/>
              </a:spcBef>
            </a:pPr>
            <a:r>
              <a:rPr sz="2200" spc="245" dirty="0">
                <a:solidFill>
                  <a:srgbClr val="FFFFFF"/>
                </a:solidFill>
                <a:latin typeface="Arial Narrow"/>
                <a:cs typeface="Arial Narrow"/>
              </a:rPr>
              <a:t>C</a:t>
            </a:r>
            <a:r>
              <a:rPr sz="2200" spc="-10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Arial Narrow"/>
                <a:cs typeface="Arial Narrow"/>
              </a:rPr>
              <a:t>-</a:t>
            </a:r>
            <a:r>
              <a:rPr sz="2200" spc="60" dirty="0">
                <a:solidFill>
                  <a:srgbClr val="FFFFFF"/>
                </a:solidFill>
                <a:latin typeface="Arial Narrow"/>
                <a:cs typeface="Arial Narrow"/>
              </a:rPr>
              <a:t>&gt;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Arial Narrow"/>
                <a:cs typeface="Arial Narrow"/>
              </a:rPr>
              <a:t>5</a:t>
            </a:r>
            <a:endParaRPr sz="2200">
              <a:latin typeface="Arial Narrow"/>
              <a:cs typeface="Arial Narrow"/>
            </a:endParaRPr>
          </a:p>
          <a:p>
            <a:pPr marL="1437005">
              <a:lnSpc>
                <a:spcPct val="100000"/>
              </a:lnSpc>
              <a:spcBef>
                <a:spcPts val="360"/>
              </a:spcBef>
            </a:pPr>
            <a:r>
              <a:rPr sz="2200" spc="175" dirty="0">
                <a:solidFill>
                  <a:srgbClr val="FFFFFF"/>
                </a:solidFill>
                <a:latin typeface="Arial Narrow"/>
                <a:cs typeface="Arial Narrow"/>
              </a:rPr>
              <a:t>Permits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40" dirty="0">
                <a:solidFill>
                  <a:srgbClr val="FFFFFF"/>
                </a:solidFill>
                <a:latin typeface="Arial Narrow"/>
                <a:cs typeface="Arial Narrow"/>
              </a:rPr>
              <a:t>slightly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45" dirty="0">
                <a:solidFill>
                  <a:srgbClr val="FFFFFF"/>
                </a:solidFill>
                <a:latin typeface="Arial Narrow"/>
                <a:cs typeface="Arial Narrow"/>
              </a:rPr>
              <a:t>larger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20" dirty="0">
                <a:solidFill>
                  <a:srgbClr val="FFFFFF"/>
                </a:solidFill>
                <a:latin typeface="Arial Narrow"/>
                <a:cs typeface="Arial Narrow"/>
              </a:rPr>
              <a:t>coefficients.</a:t>
            </a:r>
            <a:endParaRPr sz="2200">
              <a:latin typeface="Arial Narrow"/>
              <a:cs typeface="Arial Narrow"/>
            </a:endParaRPr>
          </a:p>
          <a:p>
            <a:pPr marL="962025" marR="5215890">
              <a:lnSpc>
                <a:spcPct val="113599"/>
              </a:lnSpc>
              <a:spcBef>
                <a:spcPts val="5"/>
              </a:spcBef>
            </a:pPr>
            <a:r>
              <a:rPr sz="2200" spc="160" dirty="0">
                <a:solidFill>
                  <a:srgbClr val="FFFFFF"/>
                </a:solidFill>
                <a:latin typeface="Arial Narrow"/>
                <a:cs typeface="Arial Narrow"/>
              </a:rPr>
              <a:t>Intercept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Arial Narrow"/>
                <a:cs typeface="Arial Narrow"/>
              </a:rPr>
              <a:t>-</a:t>
            </a:r>
            <a:r>
              <a:rPr sz="2200" spc="60" dirty="0">
                <a:solidFill>
                  <a:srgbClr val="FFFFFF"/>
                </a:solidFill>
                <a:latin typeface="Arial Narrow"/>
                <a:cs typeface="Arial Narrow"/>
              </a:rPr>
              <a:t>&gt;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Arial Narrow"/>
                <a:cs typeface="Arial Narrow"/>
              </a:rPr>
              <a:t>False </a:t>
            </a:r>
            <a:r>
              <a:rPr sz="2200" spc="165" dirty="0">
                <a:solidFill>
                  <a:srgbClr val="FFFFFF"/>
                </a:solidFill>
                <a:latin typeface="Arial Narrow"/>
                <a:cs typeface="Arial Narrow"/>
              </a:rPr>
              <a:t>Solver</a:t>
            </a:r>
            <a:r>
              <a:rPr sz="2200" spc="-1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Arial Narrow"/>
                <a:cs typeface="Arial Narrow"/>
              </a:rPr>
              <a:t>-</a:t>
            </a:r>
            <a:r>
              <a:rPr sz="2200" spc="60" dirty="0">
                <a:solidFill>
                  <a:srgbClr val="FFFFFF"/>
                </a:solidFill>
                <a:latin typeface="Arial Narrow"/>
                <a:cs typeface="Arial Narrow"/>
              </a:rPr>
              <a:t>&gt;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Arial Narrow"/>
                <a:cs typeface="Arial Narrow"/>
              </a:rPr>
              <a:t>lbfgs</a:t>
            </a:r>
            <a:endParaRPr sz="2200">
              <a:latin typeface="Arial Narrow"/>
              <a:cs typeface="Arial Narrow"/>
            </a:endParaRPr>
          </a:p>
          <a:p>
            <a:pPr marL="1437005" marR="391160">
              <a:lnSpc>
                <a:spcPct val="113599"/>
              </a:lnSpc>
            </a:pPr>
            <a:r>
              <a:rPr sz="2200" spc="185" dirty="0">
                <a:solidFill>
                  <a:srgbClr val="FFFFFF"/>
                </a:solidFill>
                <a:latin typeface="Arial Narrow"/>
                <a:cs typeface="Arial Narrow"/>
              </a:rPr>
              <a:t>Loss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60" dirty="0">
                <a:solidFill>
                  <a:srgbClr val="FFFFFF"/>
                </a:solidFill>
                <a:latin typeface="Arial Narrow"/>
                <a:cs typeface="Arial Narrow"/>
              </a:rPr>
              <a:t>Minimization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Arial Narrow"/>
                <a:cs typeface="Arial Narrow"/>
              </a:rPr>
              <a:t>function.</a:t>
            </a:r>
            <a:r>
              <a:rPr sz="220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0" dirty="0">
                <a:solidFill>
                  <a:srgbClr val="FFFFFF"/>
                </a:solidFill>
                <a:latin typeface="Arial Narrow"/>
                <a:cs typeface="Arial Narrow"/>
              </a:rPr>
              <a:t>Supports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Arial Narrow"/>
                <a:cs typeface="Arial Narrow"/>
              </a:rPr>
              <a:t>L2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40" dirty="0">
                <a:solidFill>
                  <a:srgbClr val="FFFFFF"/>
                </a:solidFill>
                <a:latin typeface="Arial Narrow"/>
                <a:cs typeface="Arial Narrow"/>
              </a:rPr>
              <a:t>regularization </a:t>
            </a:r>
            <a:r>
              <a:rPr sz="2200" spc="110" dirty="0">
                <a:solidFill>
                  <a:srgbClr val="FFFFFF"/>
                </a:solidFill>
                <a:latin typeface="Arial Narrow"/>
                <a:cs typeface="Arial Narrow"/>
              </a:rPr>
              <a:t>specifically.</a:t>
            </a:r>
            <a:endParaRPr sz="2200">
              <a:latin typeface="Arial Narrow"/>
              <a:cs typeface="Arial Narro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93526" y="664491"/>
            <a:ext cx="621665" cy="778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950" b="1" spc="40" dirty="0">
                <a:solidFill>
                  <a:srgbClr val="FFFFFF"/>
                </a:solidFill>
                <a:latin typeface="Arial Narrow"/>
                <a:cs typeface="Arial Narrow"/>
              </a:rPr>
              <a:t>10</a:t>
            </a:r>
            <a:endParaRPr sz="495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41167" y="9304065"/>
            <a:ext cx="247015" cy="346075"/>
          </a:xfrm>
          <a:custGeom>
            <a:avLst/>
            <a:gdLst/>
            <a:ahLst/>
            <a:cxnLst/>
            <a:rect l="l" t="t" r="r" b="b"/>
            <a:pathLst>
              <a:path w="247015" h="346075">
                <a:moveTo>
                  <a:pt x="0" y="172923"/>
                </a:moveTo>
                <a:lnTo>
                  <a:pt x="172916" y="0"/>
                </a:lnTo>
                <a:lnTo>
                  <a:pt x="246835" y="73916"/>
                </a:lnTo>
                <a:lnTo>
                  <a:pt x="246835" y="271924"/>
                </a:lnTo>
                <a:lnTo>
                  <a:pt x="172923" y="345840"/>
                </a:lnTo>
                <a:lnTo>
                  <a:pt x="0" y="172923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349672" y="9995313"/>
            <a:ext cx="346075" cy="292100"/>
          </a:xfrm>
          <a:custGeom>
            <a:avLst/>
            <a:gdLst/>
            <a:ahLst/>
            <a:cxnLst/>
            <a:rect l="l" t="t" r="r" b="b"/>
            <a:pathLst>
              <a:path w="346075" h="292100">
                <a:moveTo>
                  <a:pt x="0" y="172923"/>
                </a:moveTo>
                <a:lnTo>
                  <a:pt x="172916" y="0"/>
                </a:lnTo>
                <a:lnTo>
                  <a:pt x="345840" y="172916"/>
                </a:lnTo>
                <a:lnTo>
                  <a:pt x="227063" y="291697"/>
                </a:lnTo>
                <a:lnTo>
                  <a:pt x="118778" y="291697"/>
                </a:lnTo>
                <a:lnTo>
                  <a:pt x="0" y="172923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58032" y="9304016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3"/>
                </a:moveTo>
                <a:lnTo>
                  <a:pt x="172916" y="0"/>
                </a:lnTo>
                <a:lnTo>
                  <a:pt x="345840" y="172916"/>
                </a:lnTo>
                <a:lnTo>
                  <a:pt x="172923" y="345840"/>
                </a:lnTo>
                <a:lnTo>
                  <a:pt x="0" y="172923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966405" y="9995382"/>
            <a:ext cx="346075" cy="292100"/>
          </a:xfrm>
          <a:custGeom>
            <a:avLst/>
            <a:gdLst/>
            <a:ahLst/>
            <a:cxnLst/>
            <a:rect l="l" t="t" r="r" b="b"/>
            <a:pathLst>
              <a:path w="346075" h="292100">
                <a:moveTo>
                  <a:pt x="0" y="172923"/>
                </a:moveTo>
                <a:lnTo>
                  <a:pt x="172916" y="0"/>
                </a:lnTo>
                <a:lnTo>
                  <a:pt x="345840" y="172916"/>
                </a:lnTo>
                <a:lnTo>
                  <a:pt x="227131" y="291629"/>
                </a:lnTo>
                <a:lnTo>
                  <a:pt x="118711" y="291629"/>
                </a:lnTo>
                <a:lnTo>
                  <a:pt x="0" y="172923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4633119" y="0"/>
            <a:ext cx="3655060" cy="3910329"/>
            <a:chOff x="14633119" y="0"/>
            <a:chExt cx="3655060" cy="3910329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33119" y="0"/>
              <a:ext cx="3654880" cy="39102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63951" y="0"/>
              <a:ext cx="1683983" cy="1623772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963" y="7929798"/>
            <a:ext cx="1683983" cy="23572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71995" y="781781"/>
            <a:ext cx="841991" cy="84199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29981" y="7929737"/>
            <a:ext cx="841979" cy="8420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59300" y="2746246"/>
            <a:ext cx="1028700" cy="686985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581009" cy="503969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796107" y="7624754"/>
            <a:ext cx="94615" cy="2131060"/>
          </a:xfrm>
          <a:custGeom>
            <a:avLst/>
            <a:gdLst/>
            <a:ahLst/>
            <a:cxnLst/>
            <a:rect l="l" t="t" r="r" b="b"/>
            <a:pathLst>
              <a:path w="94615" h="2131059">
                <a:moveTo>
                  <a:pt x="94515" y="2131029"/>
                </a:moveTo>
                <a:lnTo>
                  <a:pt x="0" y="2131029"/>
                </a:lnTo>
                <a:lnTo>
                  <a:pt x="0" y="0"/>
                </a:lnTo>
                <a:lnTo>
                  <a:pt x="94515" y="0"/>
                </a:lnTo>
                <a:lnTo>
                  <a:pt x="94515" y="2131029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6033" y="1202731"/>
            <a:ext cx="1224823" cy="114600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8288" y="3594932"/>
            <a:ext cx="4190999" cy="258125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52758" y="2629817"/>
            <a:ext cx="5781689" cy="467678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455091" y="7387497"/>
            <a:ext cx="10563209" cy="277175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85706" y="4457532"/>
            <a:ext cx="1600199" cy="1343009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867773" y="1336279"/>
            <a:ext cx="10571480" cy="1068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850" spc="635" dirty="0">
                <a:solidFill>
                  <a:srgbClr val="17E3B1"/>
                </a:solidFill>
              </a:rPr>
              <a:t>DECILE</a:t>
            </a:r>
            <a:r>
              <a:rPr sz="6850" spc="-295" dirty="0">
                <a:solidFill>
                  <a:srgbClr val="17E3B1"/>
                </a:solidFill>
              </a:rPr>
              <a:t> </a:t>
            </a:r>
            <a:r>
              <a:rPr sz="6850" spc="770" dirty="0">
                <a:solidFill>
                  <a:srgbClr val="17E3B1"/>
                </a:solidFill>
              </a:rPr>
              <a:t>CHART</a:t>
            </a:r>
            <a:r>
              <a:rPr sz="6850" spc="-295" dirty="0">
                <a:solidFill>
                  <a:srgbClr val="17E3B1"/>
                </a:solidFill>
              </a:rPr>
              <a:t> </a:t>
            </a:r>
            <a:r>
              <a:rPr sz="6850" spc="690" dirty="0">
                <a:solidFill>
                  <a:srgbClr val="17E3B1"/>
                </a:solidFill>
              </a:rPr>
              <a:t>INSIGHTS</a:t>
            </a:r>
            <a:endParaRPr sz="6850"/>
          </a:p>
        </p:txBody>
      </p:sp>
      <p:sp>
        <p:nvSpPr>
          <p:cNvPr id="21" name="object 21"/>
          <p:cNvSpPr txBox="1"/>
          <p:nvPr/>
        </p:nvSpPr>
        <p:spPr>
          <a:xfrm>
            <a:off x="1146682" y="1344935"/>
            <a:ext cx="523875" cy="778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950" b="1" spc="-345" dirty="0">
                <a:solidFill>
                  <a:srgbClr val="FFFFFF"/>
                </a:solidFill>
                <a:latin typeface="Arial Narrow"/>
                <a:cs typeface="Arial Narrow"/>
              </a:rPr>
              <a:t>11</a:t>
            </a:r>
            <a:endParaRPr sz="495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8705" y="4855411"/>
            <a:ext cx="890905" cy="588645"/>
          </a:xfrm>
          <a:custGeom>
            <a:avLst/>
            <a:gdLst/>
            <a:ahLst/>
            <a:cxnLst/>
            <a:rect l="l" t="t" r="r" b="b"/>
            <a:pathLst>
              <a:path w="890905" h="588645">
                <a:moveTo>
                  <a:pt x="47285" y="588385"/>
                </a:moveTo>
                <a:lnTo>
                  <a:pt x="40776" y="588366"/>
                </a:lnTo>
                <a:lnTo>
                  <a:pt x="33211" y="588283"/>
                </a:lnTo>
                <a:lnTo>
                  <a:pt x="1445" y="559598"/>
                </a:lnTo>
                <a:lnTo>
                  <a:pt x="0" y="552461"/>
                </a:lnTo>
                <a:lnTo>
                  <a:pt x="1120" y="537372"/>
                </a:lnTo>
                <a:lnTo>
                  <a:pt x="229440" y="216385"/>
                </a:lnTo>
                <a:lnTo>
                  <a:pt x="260873" y="201896"/>
                </a:lnTo>
                <a:lnTo>
                  <a:pt x="263834" y="202033"/>
                </a:lnTo>
                <a:lnTo>
                  <a:pt x="445962" y="381464"/>
                </a:lnTo>
                <a:lnTo>
                  <a:pt x="750444" y="80817"/>
                </a:lnTo>
                <a:lnTo>
                  <a:pt x="647632" y="80817"/>
                </a:lnTo>
                <a:lnTo>
                  <a:pt x="613171" y="60542"/>
                </a:lnTo>
                <a:lnTo>
                  <a:pt x="608200" y="45694"/>
                </a:lnTo>
                <a:lnTo>
                  <a:pt x="608200" y="35145"/>
                </a:lnTo>
                <a:lnTo>
                  <a:pt x="637306" y="1266"/>
                </a:lnTo>
                <a:lnTo>
                  <a:pt x="855005" y="0"/>
                </a:lnTo>
                <a:lnTo>
                  <a:pt x="860175" y="1009"/>
                </a:lnTo>
                <a:lnTo>
                  <a:pt x="889160" y="29892"/>
                </a:lnTo>
                <a:lnTo>
                  <a:pt x="890188" y="35059"/>
                </a:lnTo>
                <a:lnTo>
                  <a:pt x="890185" y="242433"/>
                </a:lnTo>
                <a:lnTo>
                  <a:pt x="890318" y="247875"/>
                </a:lnTo>
                <a:lnTo>
                  <a:pt x="860461" y="282764"/>
                </a:lnTo>
                <a:lnTo>
                  <a:pt x="855230" y="283820"/>
                </a:lnTo>
                <a:lnTo>
                  <a:pt x="844345" y="283820"/>
                </a:lnTo>
                <a:lnTo>
                  <a:pt x="810187" y="253128"/>
                </a:lnTo>
                <a:lnTo>
                  <a:pt x="809257" y="247875"/>
                </a:lnTo>
                <a:lnTo>
                  <a:pt x="809389" y="242433"/>
                </a:lnTo>
                <a:lnTo>
                  <a:pt x="809389" y="136307"/>
                </a:lnTo>
                <a:lnTo>
                  <a:pt x="473233" y="468131"/>
                </a:lnTo>
                <a:lnTo>
                  <a:pt x="444045" y="479730"/>
                </a:lnTo>
                <a:lnTo>
                  <a:pt x="435846" y="478813"/>
                </a:lnTo>
                <a:lnTo>
                  <a:pt x="428328" y="476373"/>
                </a:lnTo>
                <a:lnTo>
                  <a:pt x="421489" y="472410"/>
                </a:lnTo>
                <a:lnTo>
                  <a:pt x="415329" y="466923"/>
                </a:lnTo>
                <a:lnTo>
                  <a:pt x="264604" y="305947"/>
                </a:lnTo>
                <a:lnTo>
                  <a:pt x="69819" y="576849"/>
                </a:lnTo>
                <a:lnTo>
                  <a:pt x="65027" y="580980"/>
                </a:lnTo>
                <a:lnTo>
                  <a:pt x="53437" y="586912"/>
                </a:lnTo>
                <a:lnTo>
                  <a:pt x="47285" y="588385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67503" y="5905873"/>
            <a:ext cx="1212215" cy="161925"/>
          </a:xfrm>
          <a:custGeom>
            <a:avLst/>
            <a:gdLst/>
            <a:ahLst/>
            <a:cxnLst/>
            <a:rect l="l" t="t" r="r" b="b"/>
            <a:pathLst>
              <a:path w="1212214" h="161925">
                <a:moveTo>
                  <a:pt x="1098806" y="161605"/>
                </a:moveTo>
                <a:lnTo>
                  <a:pt x="113249" y="161605"/>
                </a:lnTo>
                <a:lnTo>
                  <a:pt x="105370" y="160822"/>
                </a:lnTo>
                <a:lnTo>
                  <a:pt x="67495" y="149303"/>
                </a:lnTo>
                <a:lnTo>
                  <a:pt x="29916" y="120448"/>
                </a:lnTo>
                <a:lnTo>
                  <a:pt x="6215" y="79422"/>
                </a:lnTo>
                <a:lnTo>
                  <a:pt x="0" y="0"/>
                </a:lnTo>
                <a:lnTo>
                  <a:pt x="1212055" y="0"/>
                </a:lnTo>
                <a:lnTo>
                  <a:pt x="1212046" y="48366"/>
                </a:lnTo>
                <a:lnTo>
                  <a:pt x="1199743" y="94118"/>
                </a:lnTo>
                <a:lnTo>
                  <a:pt x="1170888" y="131699"/>
                </a:lnTo>
                <a:lnTo>
                  <a:pt x="1129863" y="155401"/>
                </a:lnTo>
                <a:lnTo>
                  <a:pt x="1098806" y="161605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48299" y="5582673"/>
            <a:ext cx="283210" cy="242570"/>
          </a:xfrm>
          <a:custGeom>
            <a:avLst/>
            <a:gdLst/>
            <a:ahLst/>
            <a:cxnLst/>
            <a:rect l="l" t="t" r="r" b="b"/>
            <a:pathLst>
              <a:path w="283210" h="242570">
                <a:moveTo>
                  <a:pt x="282820" y="242404"/>
                </a:moveTo>
                <a:lnTo>
                  <a:pt x="0" y="242404"/>
                </a:lnTo>
                <a:lnTo>
                  <a:pt x="7" y="75483"/>
                </a:lnTo>
                <a:lnTo>
                  <a:pt x="16606" y="31513"/>
                </a:lnTo>
                <a:lnTo>
                  <a:pt x="54810" y="4135"/>
                </a:lnTo>
                <a:lnTo>
                  <a:pt x="75515" y="0"/>
                </a:lnTo>
                <a:lnTo>
                  <a:pt x="207327" y="0"/>
                </a:lnTo>
                <a:lnTo>
                  <a:pt x="251300" y="16585"/>
                </a:lnTo>
                <a:lnTo>
                  <a:pt x="278678" y="54781"/>
                </a:lnTo>
                <a:lnTo>
                  <a:pt x="282820" y="80788"/>
                </a:lnTo>
                <a:lnTo>
                  <a:pt x="282820" y="242404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32132" y="5421051"/>
            <a:ext cx="283210" cy="404495"/>
          </a:xfrm>
          <a:custGeom>
            <a:avLst/>
            <a:gdLst/>
            <a:ahLst/>
            <a:cxnLst/>
            <a:rect l="l" t="t" r="r" b="b"/>
            <a:pathLst>
              <a:path w="283210" h="404495">
                <a:moveTo>
                  <a:pt x="282797" y="404026"/>
                </a:moveTo>
                <a:lnTo>
                  <a:pt x="0" y="404026"/>
                </a:lnTo>
                <a:lnTo>
                  <a:pt x="4" y="75514"/>
                </a:lnTo>
                <a:lnTo>
                  <a:pt x="16585" y="31532"/>
                </a:lnTo>
                <a:lnTo>
                  <a:pt x="54783" y="4145"/>
                </a:lnTo>
                <a:lnTo>
                  <a:pt x="80795" y="0"/>
                </a:lnTo>
                <a:lnTo>
                  <a:pt x="207306" y="7"/>
                </a:lnTo>
                <a:lnTo>
                  <a:pt x="251283" y="16599"/>
                </a:lnTo>
                <a:lnTo>
                  <a:pt x="278659" y="54807"/>
                </a:lnTo>
                <a:lnTo>
                  <a:pt x="282797" y="404026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15942" y="5259459"/>
            <a:ext cx="283210" cy="565785"/>
          </a:xfrm>
          <a:custGeom>
            <a:avLst/>
            <a:gdLst/>
            <a:ahLst/>
            <a:cxnLst/>
            <a:rect l="l" t="t" r="r" b="b"/>
            <a:pathLst>
              <a:path w="283210" h="565785">
                <a:moveTo>
                  <a:pt x="282820" y="565618"/>
                </a:moveTo>
                <a:lnTo>
                  <a:pt x="0" y="565618"/>
                </a:lnTo>
                <a:lnTo>
                  <a:pt x="7" y="75493"/>
                </a:lnTo>
                <a:lnTo>
                  <a:pt x="16592" y="31520"/>
                </a:lnTo>
                <a:lnTo>
                  <a:pt x="54788" y="4142"/>
                </a:lnTo>
                <a:lnTo>
                  <a:pt x="80795" y="0"/>
                </a:lnTo>
                <a:lnTo>
                  <a:pt x="207306" y="4"/>
                </a:lnTo>
                <a:lnTo>
                  <a:pt x="251288" y="16585"/>
                </a:lnTo>
                <a:lnTo>
                  <a:pt x="278675" y="54783"/>
                </a:lnTo>
                <a:lnTo>
                  <a:pt x="282820" y="565618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65959" y="4644115"/>
            <a:ext cx="1249045" cy="1270000"/>
          </a:xfrm>
          <a:custGeom>
            <a:avLst/>
            <a:gdLst/>
            <a:ahLst/>
            <a:cxnLst/>
            <a:rect l="l" t="t" r="r" b="b"/>
            <a:pathLst>
              <a:path w="1249045" h="1270000">
                <a:moveTo>
                  <a:pt x="52366" y="419991"/>
                </a:moveTo>
                <a:lnTo>
                  <a:pt x="55143" y="404589"/>
                </a:lnTo>
                <a:lnTo>
                  <a:pt x="57731" y="390772"/>
                </a:lnTo>
                <a:lnTo>
                  <a:pt x="59962" y="376815"/>
                </a:lnTo>
                <a:lnTo>
                  <a:pt x="61820" y="362804"/>
                </a:lnTo>
                <a:lnTo>
                  <a:pt x="63201" y="349735"/>
                </a:lnTo>
                <a:lnTo>
                  <a:pt x="63306" y="348739"/>
                </a:lnTo>
                <a:lnTo>
                  <a:pt x="63010" y="341065"/>
                </a:lnTo>
                <a:lnTo>
                  <a:pt x="62916" y="338640"/>
                </a:lnTo>
                <a:lnTo>
                  <a:pt x="60786" y="329106"/>
                </a:lnTo>
                <a:lnTo>
                  <a:pt x="56983" y="320295"/>
                </a:lnTo>
                <a:lnTo>
                  <a:pt x="56915" y="320137"/>
                </a:lnTo>
                <a:lnTo>
                  <a:pt x="31840" y="291007"/>
                </a:lnTo>
                <a:lnTo>
                  <a:pt x="0" y="260725"/>
                </a:lnTo>
                <a:lnTo>
                  <a:pt x="55447" y="252098"/>
                </a:lnTo>
                <a:lnTo>
                  <a:pt x="68320" y="250422"/>
                </a:lnTo>
                <a:lnTo>
                  <a:pt x="76898" y="249967"/>
                </a:lnTo>
                <a:lnTo>
                  <a:pt x="84656" y="247206"/>
                </a:lnTo>
                <a:lnTo>
                  <a:pt x="98529" y="237072"/>
                </a:lnTo>
                <a:lnTo>
                  <a:pt x="103518" y="230521"/>
                </a:lnTo>
                <a:lnTo>
                  <a:pt x="106559" y="222486"/>
                </a:lnTo>
                <a:lnTo>
                  <a:pt x="111925" y="210653"/>
                </a:lnTo>
                <a:lnTo>
                  <a:pt x="117624" y="198818"/>
                </a:lnTo>
                <a:lnTo>
                  <a:pt x="123590" y="186867"/>
                </a:lnTo>
                <a:lnTo>
                  <a:pt x="136491" y="161432"/>
                </a:lnTo>
                <a:lnTo>
                  <a:pt x="138616" y="165510"/>
                </a:lnTo>
                <a:lnTo>
                  <a:pt x="140740" y="169483"/>
                </a:lnTo>
                <a:lnTo>
                  <a:pt x="142695" y="173392"/>
                </a:lnTo>
                <a:lnTo>
                  <a:pt x="148147" y="183687"/>
                </a:lnTo>
                <a:lnTo>
                  <a:pt x="153314" y="194118"/>
                </a:lnTo>
                <a:lnTo>
                  <a:pt x="158195" y="204686"/>
                </a:lnTo>
                <a:lnTo>
                  <a:pt x="162791" y="215391"/>
                </a:lnTo>
                <a:lnTo>
                  <a:pt x="164482" y="220649"/>
                </a:lnTo>
                <a:lnTo>
                  <a:pt x="166944" y="225516"/>
                </a:lnTo>
                <a:lnTo>
                  <a:pt x="201529" y="250779"/>
                </a:lnTo>
                <a:lnTo>
                  <a:pt x="206915" y="251644"/>
                </a:lnTo>
                <a:lnTo>
                  <a:pt x="212328" y="251644"/>
                </a:lnTo>
                <a:lnTo>
                  <a:pt x="223628" y="252733"/>
                </a:lnTo>
                <a:lnTo>
                  <a:pt x="235039" y="254249"/>
                </a:lnTo>
                <a:lnTo>
                  <a:pt x="246635" y="256062"/>
                </a:lnTo>
                <a:lnTo>
                  <a:pt x="275936" y="260938"/>
                </a:lnTo>
                <a:lnTo>
                  <a:pt x="254352" y="281327"/>
                </a:lnTo>
                <a:lnTo>
                  <a:pt x="244580" y="290432"/>
                </a:lnTo>
                <a:lnTo>
                  <a:pt x="234919" y="299247"/>
                </a:lnTo>
                <a:lnTo>
                  <a:pt x="225291" y="307781"/>
                </a:lnTo>
                <a:lnTo>
                  <a:pt x="221694" y="310289"/>
                </a:lnTo>
                <a:lnTo>
                  <a:pt x="218575" y="313293"/>
                </a:lnTo>
                <a:lnTo>
                  <a:pt x="207611" y="341065"/>
                </a:lnTo>
                <a:lnTo>
                  <a:pt x="207546" y="345448"/>
                </a:lnTo>
                <a:lnTo>
                  <a:pt x="208164" y="349735"/>
                </a:lnTo>
                <a:lnTo>
                  <a:pt x="209464" y="353922"/>
                </a:lnTo>
                <a:lnTo>
                  <a:pt x="212232" y="366486"/>
                </a:lnTo>
                <a:lnTo>
                  <a:pt x="214599" y="379118"/>
                </a:lnTo>
                <a:lnTo>
                  <a:pt x="215406" y="384332"/>
                </a:lnTo>
                <a:lnTo>
                  <a:pt x="136194" y="384332"/>
                </a:lnTo>
                <a:lnTo>
                  <a:pt x="125954" y="385259"/>
                </a:lnTo>
                <a:lnTo>
                  <a:pt x="90549" y="399574"/>
                </a:lnTo>
                <a:lnTo>
                  <a:pt x="57103" y="417484"/>
                </a:lnTo>
                <a:lnTo>
                  <a:pt x="52366" y="419991"/>
                </a:lnTo>
                <a:close/>
              </a:path>
              <a:path w="1249045" h="1270000">
                <a:moveTo>
                  <a:pt x="220150" y="419991"/>
                </a:moveTo>
                <a:lnTo>
                  <a:pt x="182213" y="399727"/>
                </a:lnTo>
                <a:lnTo>
                  <a:pt x="146433" y="385259"/>
                </a:lnTo>
                <a:lnTo>
                  <a:pt x="136194" y="384332"/>
                </a:lnTo>
                <a:lnTo>
                  <a:pt x="215406" y="384332"/>
                </a:lnTo>
                <a:lnTo>
                  <a:pt x="216566" y="391819"/>
                </a:lnTo>
                <a:lnTo>
                  <a:pt x="218769" y="409602"/>
                </a:lnTo>
                <a:lnTo>
                  <a:pt x="220150" y="419991"/>
                </a:lnTo>
                <a:close/>
              </a:path>
              <a:path w="1249045" h="1270000">
                <a:moveTo>
                  <a:pt x="664609" y="76200"/>
                </a:moveTo>
                <a:lnTo>
                  <a:pt x="583944" y="76200"/>
                </a:lnTo>
                <a:lnTo>
                  <a:pt x="587165" y="63500"/>
                </a:lnTo>
                <a:lnTo>
                  <a:pt x="592627" y="63500"/>
                </a:lnTo>
                <a:lnTo>
                  <a:pt x="594736" y="50800"/>
                </a:lnTo>
                <a:lnTo>
                  <a:pt x="596230" y="50800"/>
                </a:lnTo>
                <a:lnTo>
                  <a:pt x="601248" y="38100"/>
                </a:lnTo>
                <a:lnTo>
                  <a:pt x="606660" y="25400"/>
                </a:lnTo>
                <a:lnTo>
                  <a:pt x="612392" y="12700"/>
                </a:lnTo>
                <a:lnTo>
                  <a:pt x="622997" y="0"/>
                </a:lnTo>
                <a:lnTo>
                  <a:pt x="625376" y="0"/>
                </a:lnTo>
                <a:lnTo>
                  <a:pt x="639144" y="25400"/>
                </a:lnTo>
                <a:lnTo>
                  <a:pt x="645353" y="38100"/>
                </a:lnTo>
                <a:lnTo>
                  <a:pt x="651272" y="38100"/>
                </a:lnTo>
                <a:lnTo>
                  <a:pt x="656838" y="50800"/>
                </a:lnTo>
                <a:lnTo>
                  <a:pt x="659781" y="63500"/>
                </a:lnTo>
                <a:lnTo>
                  <a:pt x="664609" y="76200"/>
                </a:lnTo>
                <a:close/>
              </a:path>
              <a:path w="1249045" h="1270000">
                <a:moveTo>
                  <a:pt x="706153" y="88900"/>
                </a:moveTo>
                <a:lnTo>
                  <a:pt x="542483" y="88900"/>
                </a:lnTo>
                <a:lnTo>
                  <a:pt x="554740" y="76200"/>
                </a:lnTo>
                <a:lnTo>
                  <a:pt x="693696" y="76200"/>
                </a:lnTo>
                <a:lnTo>
                  <a:pt x="706153" y="88900"/>
                </a:lnTo>
                <a:close/>
              </a:path>
              <a:path w="1249045" h="1270000">
                <a:moveTo>
                  <a:pt x="742458" y="114300"/>
                </a:moveTo>
                <a:lnTo>
                  <a:pt x="507447" y="114300"/>
                </a:lnTo>
                <a:lnTo>
                  <a:pt x="499719" y="101600"/>
                </a:lnTo>
                <a:lnTo>
                  <a:pt x="493388" y="101600"/>
                </a:lnTo>
                <a:lnTo>
                  <a:pt x="490032" y="88900"/>
                </a:lnTo>
                <a:lnTo>
                  <a:pt x="761889" y="88900"/>
                </a:lnTo>
                <a:lnTo>
                  <a:pt x="751480" y="101600"/>
                </a:lnTo>
                <a:lnTo>
                  <a:pt x="742458" y="114300"/>
                </a:lnTo>
                <a:close/>
              </a:path>
              <a:path w="1249045" h="1270000">
                <a:moveTo>
                  <a:pt x="715918" y="139700"/>
                </a:moveTo>
                <a:lnTo>
                  <a:pt x="532073" y="139700"/>
                </a:lnTo>
                <a:lnTo>
                  <a:pt x="523624" y="127000"/>
                </a:lnTo>
                <a:lnTo>
                  <a:pt x="515415" y="114300"/>
                </a:lnTo>
                <a:lnTo>
                  <a:pt x="733603" y="114300"/>
                </a:lnTo>
                <a:lnTo>
                  <a:pt x="724796" y="127000"/>
                </a:lnTo>
                <a:lnTo>
                  <a:pt x="715918" y="139700"/>
                </a:lnTo>
                <a:close/>
              </a:path>
              <a:path w="1249045" h="1270000">
                <a:moveTo>
                  <a:pt x="703112" y="152400"/>
                </a:moveTo>
                <a:lnTo>
                  <a:pt x="547229" y="152400"/>
                </a:lnTo>
                <a:lnTo>
                  <a:pt x="540566" y="139700"/>
                </a:lnTo>
                <a:lnTo>
                  <a:pt x="708744" y="139700"/>
                </a:lnTo>
                <a:lnTo>
                  <a:pt x="703112" y="152400"/>
                </a:lnTo>
                <a:close/>
              </a:path>
              <a:path w="1249045" h="1270000">
                <a:moveTo>
                  <a:pt x="697875" y="165100"/>
                </a:moveTo>
                <a:lnTo>
                  <a:pt x="553347" y="165100"/>
                </a:lnTo>
                <a:lnTo>
                  <a:pt x="549784" y="152400"/>
                </a:lnTo>
                <a:lnTo>
                  <a:pt x="700939" y="152400"/>
                </a:lnTo>
                <a:lnTo>
                  <a:pt x="697875" y="165100"/>
                </a:lnTo>
                <a:close/>
              </a:path>
              <a:path w="1249045" h="1270000">
                <a:moveTo>
                  <a:pt x="1148052" y="228600"/>
                </a:moveTo>
                <a:lnTo>
                  <a:pt x="1081656" y="228600"/>
                </a:lnTo>
                <a:lnTo>
                  <a:pt x="1084626" y="215900"/>
                </a:lnTo>
                <a:lnTo>
                  <a:pt x="1102078" y="177800"/>
                </a:lnTo>
                <a:lnTo>
                  <a:pt x="1114686" y="152400"/>
                </a:lnTo>
                <a:lnTo>
                  <a:pt x="1117065" y="165100"/>
                </a:lnTo>
                <a:lnTo>
                  <a:pt x="1128120" y="177800"/>
                </a:lnTo>
                <a:lnTo>
                  <a:pt x="1134196" y="190500"/>
                </a:lnTo>
                <a:lnTo>
                  <a:pt x="1139933" y="203200"/>
                </a:lnTo>
                <a:lnTo>
                  <a:pt x="1145277" y="215900"/>
                </a:lnTo>
                <a:lnTo>
                  <a:pt x="1148052" y="228600"/>
                </a:lnTo>
                <a:close/>
              </a:path>
              <a:path w="1249045" h="1270000">
                <a:moveTo>
                  <a:pt x="541251" y="254000"/>
                </a:moveTo>
                <a:lnTo>
                  <a:pt x="542653" y="241300"/>
                </a:lnTo>
                <a:lnTo>
                  <a:pt x="545255" y="228600"/>
                </a:lnTo>
                <a:lnTo>
                  <a:pt x="547217" y="215900"/>
                </a:lnTo>
                <a:lnTo>
                  <a:pt x="549383" y="203200"/>
                </a:lnTo>
                <a:lnTo>
                  <a:pt x="551872" y="190500"/>
                </a:lnTo>
                <a:lnTo>
                  <a:pt x="553553" y="190500"/>
                </a:lnTo>
                <a:lnTo>
                  <a:pt x="554367" y="177800"/>
                </a:lnTo>
                <a:lnTo>
                  <a:pt x="554262" y="165100"/>
                </a:lnTo>
                <a:lnTo>
                  <a:pt x="697059" y="165100"/>
                </a:lnTo>
                <a:lnTo>
                  <a:pt x="696953" y="177800"/>
                </a:lnTo>
                <a:lnTo>
                  <a:pt x="697463" y="177800"/>
                </a:lnTo>
                <a:lnTo>
                  <a:pt x="698795" y="190500"/>
                </a:lnTo>
                <a:lnTo>
                  <a:pt x="701371" y="203200"/>
                </a:lnTo>
                <a:lnTo>
                  <a:pt x="703599" y="215900"/>
                </a:lnTo>
                <a:lnTo>
                  <a:pt x="602093" y="215900"/>
                </a:lnTo>
                <a:lnTo>
                  <a:pt x="591126" y="228600"/>
                </a:lnTo>
                <a:lnTo>
                  <a:pt x="579893" y="228600"/>
                </a:lnTo>
                <a:lnTo>
                  <a:pt x="568198" y="241300"/>
                </a:lnTo>
                <a:lnTo>
                  <a:pt x="541251" y="254000"/>
                </a:lnTo>
                <a:close/>
              </a:path>
              <a:path w="1249045" h="1270000">
                <a:moveTo>
                  <a:pt x="708440" y="241300"/>
                </a:moveTo>
                <a:lnTo>
                  <a:pt x="683370" y="241300"/>
                </a:lnTo>
                <a:lnTo>
                  <a:pt x="671664" y="228600"/>
                </a:lnTo>
                <a:lnTo>
                  <a:pt x="660416" y="228600"/>
                </a:lnTo>
                <a:lnTo>
                  <a:pt x="649424" y="215900"/>
                </a:lnTo>
                <a:lnTo>
                  <a:pt x="703599" y="215900"/>
                </a:lnTo>
                <a:lnTo>
                  <a:pt x="705639" y="228600"/>
                </a:lnTo>
                <a:lnTo>
                  <a:pt x="708440" y="241300"/>
                </a:lnTo>
                <a:close/>
              </a:path>
              <a:path w="1249045" h="1270000">
                <a:moveTo>
                  <a:pt x="1165758" y="241300"/>
                </a:moveTo>
                <a:lnTo>
                  <a:pt x="1063756" y="241300"/>
                </a:lnTo>
                <a:lnTo>
                  <a:pt x="1076887" y="228600"/>
                </a:lnTo>
                <a:lnTo>
                  <a:pt x="1152704" y="228600"/>
                </a:lnTo>
                <a:lnTo>
                  <a:pt x="1165758" y="241300"/>
                </a:lnTo>
                <a:close/>
              </a:path>
              <a:path w="1249045" h="1270000">
                <a:moveTo>
                  <a:pt x="710075" y="254000"/>
                </a:moveTo>
                <a:lnTo>
                  <a:pt x="700388" y="241300"/>
                </a:lnTo>
                <a:lnTo>
                  <a:pt x="709226" y="241300"/>
                </a:lnTo>
                <a:lnTo>
                  <a:pt x="710075" y="254000"/>
                </a:lnTo>
                <a:close/>
              </a:path>
              <a:path w="1249045" h="1270000">
                <a:moveTo>
                  <a:pt x="1220627" y="254000"/>
                </a:moveTo>
                <a:lnTo>
                  <a:pt x="1008339" y="254000"/>
                </a:lnTo>
                <a:lnTo>
                  <a:pt x="1022031" y="241300"/>
                </a:lnTo>
                <a:lnTo>
                  <a:pt x="1207150" y="241300"/>
                </a:lnTo>
                <a:lnTo>
                  <a:pt x="1220627" y="254000"/>
                </a:lnTo>
                <a:close/>
              </a:path>
              <a:path w="1249045" h="1270000">
                <a:moveTo>
                  <a:pt x="1202521" y="304800"/>
                </a:moveTo>
                <a:lnTo>
                  <a:pt x="1022325" y="304800"/>
                </a:lnTo>
                <a:lnTo>
                  <a:pt x="1011677" y="292100"/>
                </a:lnTo>
                <a:lnTo>
                  <a:pt x="1000460" y="279400"/>
                </a:lnTo>
                <a:lnTo>
                  <a:pt x="984334" y="266700"/>
                </a:lnTo>
                <a:lnTo>
                  <a:pt x="980000" y="254000"/>
                </a:lnTo>
                <a:lnTo>
                  <a:pt x="1249032" y="254000"/>
                </a:lnTo>
                <a:lnTo>
                  <a:pt x="1242277" y="266700"/>
                </a:lnTo>
                <a:lnTo>
                  <a:pt x="1233397" y="266700"/>
                </a:lnTo>
                <a:lnTo>
                  <a:pt x="1215901" y="292100"/>
                </a:lnTo>
                <a:lnTo>
                  <a:pt x="1207033" y="292100"/>
                </a:lnTo>
                <a:lnTo>
                  <a:pt x="1202521" y="304800"/>
                </a:lnTo>
                <a:close/>
              </a:path>
              <a:path w="1249045" h="1270000">
                <a:moveTo>
                  <a:pt x="1186318" y="330200"/>
                </a:moveTo>
                <a:lnTo>
                  <a:pt x="1040415" y="330200"/>
                </a:lnTo>
                <a:lnTo>
                  <a:pt x="1037266" y="317500"/>
                </a:lnTo>
                <a:lnTo>
                  <a:pt x="1032536" y="304800"/>
                </a:lnTo>
                <a:lnTo>
                  <a:pt x="1198638" y="304800"/>
                </a:lnTo>
                <a:lnTo>
                  <a:pt x="1192124" y="317500"/>
                </a:lnTo>
                <a:lnTo>
                  <a:pt x="1189660" y="317500"/>
                </a:lnTo>
                <a:lnTo>
                  <a:pt x="1186318" y="330200"/>
                </a:lnTo>
                <a:close/>
              </a:path>
              <a:path w="1249045" h="1270000">
                <a:moveTo>
                  <a:pt x="1030964" y="419100"/>
                </a:moveTo>
                <a:lnTo>
                  <a:pt x="1031792" y="406400"/>
                </a:lnTo>
                <a:lnTo>
                  <a:pt x="1035967" y="381000"/>
                </a:lnTo>
                <a:lnTo>
                  <a:pt x="1038285" y="368300"/>
                </a:lnTo>
                <a:lnTo>
                  <a:pt x="1040321" y="355600"/>
                </a:lnTo>
                <a:lnTo>
                  <a:pt x="1041968" y="342900"/>
                </a:lnTo>
                <a:lnTo>
                  <a:pt x="1041982" y="330200"/>
                </a:lnTo>
                <a:lnTo>
                  <a:pt x="1185526" y="330200"/>
                </a:lnTo>
                <a:lnTo>
                  <a:pt x="1185611" y="342900"/>
                </a:lnTo>
                <a:lnTo>
                  <a:pt x="1186654" y="355600"/>
                </a:lnTo>
                <a:lnTo>
                  <a:pt x="1188487" y="355600"/>
                </a:lnTo>
                <a:lnTo>
                  <a:pt x="1190864" y="368300"/>
                </a:lnTo>
                <a:lnTo>
                  <a:pt x="1192956" y="381000"/>
                </a:lnTo>
                <a:lnTo>
                  <a:pt x="1092316" y="381000"/>
                </a:lnTo>
                <a:lnTo>
                  <a:pt x="1080884" y="393700"/>
                </a:lnTo>
                <a:lnTo>
                  <a:pt x="1069166" y="393700"/>
                </a:lnTo>
                <a:lnTo>
                  <a:pt x="1057136" y="406400"/>
                </a:lnTo>
                <a:lnTo>
                  <a:pt x="1030964" y="419100"/>
                </a:lnTo>
                <a:close/>
              </a:path>
              <a:path w="1249045" h="1270000">
                <a:moveTo>
                  <a:pt x="1199130" y="419100"/>
                </a:moveTo>
                <a:lnTo>
                  <a:pt x="1194117" y="406400"/>
                </a:lnTo>
                <a:lnTo>
                  <a:pt x="1172293" y="406400"/>
                </a:lnTo>
                <a:lnTo>
                  <a:pt x="1160379" y="393700"/>
                </a:lnTo>
                <a:lnTo>
                  <a:pt x="1148779" y="393700"/>
                </a:lnTo>
                <a:lnTo>
                  <a:pt x="1137481" y="381000"/>
                </a:lnTo>
                <a:lnTo>
                  <a:pt x="1192956" y="381000"/>
                </a:lnTo>
                <a:lnTo>
                  <a:pt x="1194901" y="393700"/>
                </a:lnTo>
                <a:lnTo>
                  <a:pt x="1198323" y="406400"/>
                </a:lnTo>
                <a:lnTo>
                  <a:pt x="1199130" y="419100"/>
                </a:lnTo>
                <a:close/>
              </a:path>
              <a:path w="1249045" h="1270000">
                <a:moveTo>
                  <a:pt x="697782" y="419100"/>
                </a:moveTo>
                <a:lnTo>
                  <a:pt x="549465" y="419100"/>
                </a:lnTo>
                <a:lnTo>
                  <a:pt x="574047" y="406400"/>
                </a:lnTo>
                <a:lnTo>
                  <a:pt x="661358" y="406400"/>
                </a:lnTo>
                <a:lnTo>
                  <a:pt x="697782" y="419100"/>
                </a:lnTo>
                <a:close/>
              </a:path>
              <a:path w="1249045" h="1270000">
                <a:moveTo>
                  <a:pt x="815302" y="469900"/>
                </a:moveTo>
                <a:lnTo>
                  <a:pt x="435116" y="469900"/>
                </a:lnTo>
                <a:lnTo>
                  <a:pt x="456396" y="457200"/>
                </a:lnTo>
                <a:lnTo>
                  <a:pt x="478498" y="444500"/>
                </a:lnTo>
                <a:lnTo>
                  <a:pt x="501422" y="431800"/>
                </a:lnTo>
                <a:lnTo>
                  <a:pt x="525167" y="419100"/>
                </a:lnTo>
                <a:lnTo>
                  <a:pt x="733332" y="419100"/>
                </a:lnTo>
                <a:lnTo>
                  <a:pt x="768007" y="431800"/>
                </a:lnTo>
                <a:lnTo>
                  <a:pt x="777799" y="444500"/>
                </a:lnTo>
                <a:lnTo>
                  <a:pt x="787426" y="444500"/>
                </a:lnTo>
                <a:lnTo>
                  <a:pt x="796889" y="457200"/>
                </a:lnTo>
                <a:lnTo>
                  <a:pt x="806187" y="457200"/>
                </a:lnTo>
                <a:lnTo>
                  <a:pt x="815302" y="469900"/>
                </a:lnTo>
                <a:close/>
              </a:path>
              <a:path w="1249045" h="1270000">
                <a:moveTo>
                  <a:pt x="550939" y="495300"/>
                </a:moveTo>
                <a:lnTo>
                  <a:pt x="401393" y="495300"/>
                </a:lnTo>
                <a:lnTo>
                  <a:pt x="412267" y="482600"/>
                </a:lnTo>
                <a:lnTo>
                  <a:pt x="423508" y="469900"/>
                </a:lnTo>
                <a:lnTo>
                  <a:pt x="592312" y="469900"/>
                </a:lnTo>
                <a:lnTo>
                  <a:pt x="583792" y="482600"/>
                </a:lnTo>
                <a:lnTo>
                  <a:pt x="558945" y="482600"/>
                </a:lnTo>
                <a:lnTo>
                  <a:pt x="550939" y="495300"/>
                </a:lnTo>
                <a:close/>
              </a:path>
              <a:path w="1249045" h="1270000">
                <a:moveTo>
                  <a:pt x="959648" y="812800"/>
                </a:moveTo>
                <a:lnTo>
                  <a:pt x="700628" y="812800"/>
                </a:lnTo>
                <a:lnTo>
                  <a:pt x="708338" y="800100"/>
                </a:lnTo>
                <a:lnTo>
                  <a:pt x="723174" y="800100"/>
                </a:lnTo>
                <a:lnTo>
                  <a:pt x="730267" y="787400"/>
                </a:lnTo>
                <a:lnTo>
                  <a:pt x="737097" y="787400"/>
                </a:lnTo>
                <a:lnTo>
                  <a:pt x="743664" y="774700"/>
                </a:lnTo>
                <a:lnTo>
                  <a:pt x="755982" y="774700"/>
                </a:lnTo>
                <a:lnTo>
                  <a:pt x="761673" y="762000"/>
                </a:lnTo>
                <a:lnTo>
                  <a:pt x="767044" y="749300"/>
                </a:lnTo>
                <a:lnTo>
                  <a:pt x="772093" y="749300"/>
                </a:lnTo>
                <a:lnTo>
                  <a:pt x="776798" y="736600"/>
                </a:lnTo>
                <a:lnTo>
                  <a:pt x="781136" y="736600"/>
                </a:lnTo>
                <a:lnTo>
                  <a:pt x="785106" y="723900"/>
                </a:lnTo>
                <a:lnTo>
                  <a:pt x="788710" y="723900"/>
                </a:lnTo>
                <a:lnTo>
                  <a:pt x="791930" y="711200"/>
                </a:lnTo>
                <a:lnTo>
                  <a:pt x="794751" y="698500"/>
                </a:lnTo>
                <a:lnTo>
                  <a:pt x="797171" y="698500"/>
                </a:lnTo>
                <a:lnTo>
                  <a:pt x="799193" y="685800"/>
                </a:lnTo>
                <a:lnTo>
                  <a:pt x="800806" y="673100"/>
                </a:lnTo>
                <a:lnTo>
                  <a:pt x="802002" y="673100"/>
                </a:lnTo>
                <a:lnTo>
                  <a:pt x="802782" y="660400"/>
                </a:lnTo>
                <a:lnTo>
                  <a:pt x="803145" y="647700"/>
                </a:lnTo>
                <a:lnTo>
                  <a:pt x="802606" y="635000"/>
                </a:lnTo>
                <a:lnTo>
                  <a:pt x="800371" y="622300"/>
                </a:lnTo>
                <a:lnTo>
                  <a:pt x="796439" y="596900"/>
                </a:lnTo>
                <a:lnTo>
                  <a:pt x="774978" y="558800"/>
                </a:lnTo>
                <a:lnTo>
                  <a:pt x="740490" y="520700"/>
                </a:lnTo>
                <a:lnTo>
                  <a:pt x="711674" y="495300"/>
                </a:lnTo>
                <a:lnTo>
                  <a:pt x="695759" y="482600"/>
                </a:lnTo>
                <a:lnTo>
                  <a:pt x="662187" y="482600"/>
                </a:lnTo>
                <a:lnTo>
                  <a:pt x="644848" y="469900"/>
                </a:lnTo>
                <a:lnTo>
                  <a:pt x="832923" y="469900"/>
                </a:lnTo>
                <a:lnTo>
                  <a:pt x="841428" y="482600"/>
                </a:lnTo>
                <a:lnTo>
                  <a:pt x="849714" y="495300"/>
                </a:lnTo>
                <a:lnTo>
                  <a:pt x="857760" y="495300"/>
                </a:lnTo>
                <a:lnTo>
                  <a:pt x="865569" y="508000"/>
                </a:lnTo>
                <a:lnTo>
                  <a:pt x="873139" y="508000"/>
                </a:lnTo>
                <a:lnTo>
                  <a:pt x="880455" y="520700"/>
                </a:lnTo>
                <a:lnTo>
                  <a:pt x="887501" y="533400"/>
                </a:lnTo>
                <a:lnTo>
                  <a:pt x="894278" y="533400"/>
                </a:lnTo>
                <a:lnTo>
                  <a:pt x="900786" y="546100"/>
                </a:lnTo>
                <a:lnTo>
                  <a:pt x="907010" y="558800"/>
                </a:lnTo>
                <a:lnTo>
                  <a:pt x="912937" y="558800"/>
                </a:lnTo>
                <a:lnTo>
                  <a:pt x="918569" y="571500"/>
                </a:lnTo>
                <a:lnTo>
                  <a:pt x="923903" y="584200"/>
                </a:lnTo>
                <a:lnTo>
                  <a:pt x="928931" y="596900"/>
                </a:lnTo>
                <a:lnTo>
                  <a:pt x="933640" y="596900"/>
                </a:lnTo>
                <a:lnTo>
                  <a:pt x="938032" y="609600"/>
                </a:lnTo>
                <a:lnTo>
                  <a:pt x="942105" y="622300"/>
                </a:lnTo>
                <a:lnTo>
                  <a:pt x="945851" y="635000"/>
                </a:lnTo>
                <a:lnTo>
                  <a:pt x="949263" y="647700"/>
                </a:lnTo>
                <a:lnTo>
                  <a:pt x="952341" y="647700"/>
                </a:lnTo>
                <a:lnTo>
                  <a:pt x="959544" y="685800"/>
                </a:lnTo>
                <a:lnTo>
                  <a:pt x="965128" y="736600"/>
                </a:lnTo>
                <a:lnTo>
                  <a:pt x="965468" y="762000"/>
                </a:lnTo>
                <a:lnTo>
                  <a:pt x="963641" y="787400"/>
                </a:lnTo>
                <a:lnTo>
                  <a:pt x="959648" y="812800"/>
                </a:lnTo>
                <a:close/>
              </a:path>
              <a:path w="1249045" h="1270000">
                <a:moveTo>
                  <a:pt x="474041" y="558800"/>
                </a:moveTo>
                <a:lnTo>
                  <a:pt x="344785" y="558800"/>
                </a:lnTo>
                <a:lnTo>
                  <a:pt x="353104" y="546100"/>
                </a:lnTo>
                <a:lnTo>
                  <a:pt x="361891" y="533400"/>
                </a:lnTo>
                <a:lnTo>
                  <a:pt x="371117" y="520700"/>
                </a:lnTo>
                <a:lnTo>
                  <a:pt x="380782" y="508000"/>
                </a:lnTo>
                <a:lnTo>
                  <a:pt x="390887" y="495300"/>
                </a:lnTo>
                <a:lnTo>
                  <a:pt x="535523" y="495300"/>
                </a:lnTo>
                <a:lnTo>
                  <a:pt x="528113" y="508000"/>
                </a:lnTo>
                <a:lnTo>
                  <a:pt x="514031" y="508000"/>
                </a:lnTo>
                <a:lnTo>
                  <a:pt x="507395" y="520700"/>
                </a:lnTo>
                <a:lnTo>
                  <a:pt x="501030" y="520700"/>
                </a:lnTo>
                <a:lnTo>
                  <a:pt x="494964" y="533400"/>
                </a:lnTo>
                <a:lnTo>
                  <a:pt x="489231" y="533400"/>
                </a:lnTo>
                <a:lnTo>
                  <a:pt x="483829" y="546100"/>
                </a:lnTo>
                <a:lnTo>
                  <a:pt x="478757" y="546100"/>
                </a:lnTo>
                <a:lnTo>
                  <a:pt x="474041" y="558800"/>
                </a:lnTo>
                <a:close/>
              </a:path>
              <a:path w="1249045" h="1270000">
                <a:moveTo>
                  <a:pt x="684668" y="546100"/>
                </a:moveTo>
                <a:lnTo>
                  <a:pt x="565626" y="546100"/>
                </a:lnTo>
                <a:lnTo>
                  <a:pt x="576809" y="533400"/>
                </a:lnTo>
                <a:lnTo>
                  <a:pt x="673472" y="533400"/>
                </a:lnTo>
                <a:lnTo>
                  <a:pt x="684668" y="546100"/>
                </a:lnTo>
                <a:close/>
              </a:path>
              <a:path w="1249045" h="1270000">
                <a:moveTo>
                  <a:pt x="705020" y="558800"/>
                </a:moveTo>
                <a:lnTo>
                  <a:pt x="545340" y="558800"/>
                </a:lnTo>
                <a:lnTo>
                  <a:pt x="555137" y="546100"/>
                </a:lnTo>
                <a:lnTo>
                  <a:pt x="695184" y="546100"/>
                </a:lnTo>
                <a:lnTo>
                  <a:pt x="705020" y="558800"/>
                </a:lnTo>
                <a:close/>
              </a:path>
              <a:path w="1249045" h="1270000">
                <a:moveTo>
                  <a:pt x="363015" y="952500"/>
                </a:moveTo>
                <a:lnTo>
                  <a:pt x="358999" y="952500"/>
                </a:lnTo>
                <a:lnTo>
                  <a:pt x="342082" y="939800"/>
                </a:lnTo>
                <a:lnTo>
                  <a:pt x="315049" y="889000"/>
                </a:lnTo>
                <a:lnTo>
                  <a:pt x="300332" y="850900"/>
                </a:lnTo>
                <a:lnTo>
                  <a:pt x="289942" y="812800"/>
                </a:lnTo>
                <a:lnTo>
                  <a:pt x="285900" y="774700"/>
                </a:lnTo>
                <a:lnTo>
                  <a:pt x="284759" y="762000"/>
                </a:lnTo>
                <a:lnTo>
                  <a:pt x="284206" y="749300"/>
                </a:lnTo>
                <a:lnTo>
                  <a:pt x="284243" y="736600"/>
                </a:lnTo>
                <a:lnTo>
                  <a:pt x="284868" y="723900"/>
                </a:lnTo>
                <a:lnTo>
                  <a:pt x="290272" y="685800"/>
                </a:lnTo>
                <a:lnTo>
                  <a:pt x="296768" y="660400"/>
                </a:lnTo>
                <a:lnTo>
                  <a:pt x="300878" y="635000"/>
                </a:lnTo>
                <a:lnTo>
                  <a:pt x="316517" y="596900"/>
                </a:lnTo>
                <a:lnTo>
                  <a:pt x="336965" y="558800"/>
                </a:lnTo>
                <a:lnTo>
                  <a:pt x="469705" y="558800"/>
                </a:lnTo>
                <a:lnTo>
                  <a:pt x="465748" y="571500"/>
                </a:lnTo>
                <a:lnTo>
                  <a:pt x="462170" y="584200"/>
                </a:lnTo>
                <a:lnTo>
                  <a:pt x="458989" y="584200"/>
                </a:lnTo>
                <a:lnTo>
                  <a:pt x="456221" y="596900"/>
                </a:lnTo>
                <a:lnTo>
                  <a:pt x="453865" y="609600"/>
                </a:lnTo>
                <a:lnTo>
                  <a:pt x="451922" y="609600"/>
                </a:lnTo>
                <a:lnTo>
                  <a:pt x="450401" y="622300"/>
                </a:lnTo>
                <a:lnTo>
                  <a:pt x="449309" y="635000"/>
                </a:lnTo>
                <a:lnTo>
                  <a:pt x="448647" y="635000"/>
                </a:lnTo>
                <a:lnTo>
                  <a:pt x="448415" y="647700"/>
                </a:lnTo>
                <a:lnTo>
                  <a:pt x="448570" y="660400"/>
                </a:lnTo>
                <a:lnTo>
                  <a:pt x="449154" y="660400"/>
                </a:lnTo>
                <a:lnTo>
                  <a:pt x="450168" y="673100"/>
                </a:lnTo>
                <a:lnTo>
                  <a:pt x="451610" y="685800"/>
                </a:lnTo>
                <a:lnTo>
                  <a:pt x="453475" y="685800"/>
                </a:lnTo>
                <a:lnTo>
                  <a:pt x="455751" y="698500"/>
                </a:lnTo>
                <a:lnTo>
                  <a:pt x="458441" y="711200"/>
                </a:lnTo>
                <a:lnTo>
                  <a:pt x="461544" y="711200"/>
                </a:lnTo>
                <a:lnTo>
                  <a:pt x="465043" y="723900"/>
                </a:lnTo>
                <a:lnTo>
                  <a:pt x="468923" y="736600"/>
                </a:lnTo>
                <a:lnTo>
                  <a:pt x="473184" y="736600"/>
                </a:lnTo>
                <a:lnTo>
                  <a:pt x="477825" y="749300"/>
                </a:lnTo>
                <a:lnTo>
                  <a:pt x="482823" y="749300"/>
                </a:lnTo>
                <a:lnTo>
                  <a:pt x="488154" y="762000"/>
                </a:lnTo>
                <a:lnTo>
                  <a:pt x="493820" y="762000"/>
                </a:lnTo>
                <a:lnTo>
                  <a:pt x="499819" y="774700"/>
                </a:lnTo>
                <a:lnTo>
                  <a:pt x="506121" y="774700"/>
                </a:lnTo>
                <a:lnTo>
                  <a:pt x="512696" y="787400"/>
                </a:lnTo>
                <a:lnTo>
                  <a:pt x="519545" y="787400"/>
                </a:lnTo>
                <a:lnTo>
                  <a:pt x="526667" y="800100"/>
                </a:lnTo>
                <a:lnTo>
                  <a:pt x="541587" y="800100"/>
                </a:lnTo>
                <a:lnTo>
                  <a:pt x="549351" y="812800"/>
                </a:lnTo>
                <a:lnTo>
                  <a:pt x="573699" y="812800"/>
                </a:lnTo>
                <a:lnTo>
                  <a:pt x="582076" y="825500"/>
                </a:lnTo>
                <a:lnTo>
                  <a:pt x="924666" y="825500"/>
                </a:lnTo>
                <a:lnTo>
                  <a:pt x="893191" y="850900"/>
                </a:lnTo>
                <a:lnTo>
                  <a:pt x="488391" y="850900"/>
                </a:lnTo>
                <a:lnTo>
                  <a:pt x="474609" y="863600"/>
                </a:lnTo>
                <a:lnTo>
                  <a:pt x="461156" y="863600"/>
                </a:lnTo>
                <a:lnTo>
                  <a:pt x="448030" y="876300"/>
                </a:lnTo>
                <a:lnTo>
                  <a:pt x="435339" y="876300"/>
                </a:lnTo>
                <a:lnTo>
                  <a:pt x="423186" y="889000"/>
                </a:lnTo>
                <a:lnTo>
                  <a:pt x="411574" y="901700"/>
                </a:lnTo>
                <a:lnTo>
                  <a:pt x="400501" y="901700"/>
                </a:lnTo>
                <a:lnTo>
                  <a:pt x="390055" y="914400"/>
                </a:lnTo>
                <a:lnTo>
                  <a:pt x="380326" y="927100"/>
                </a:lnTo>
                <a:lnTo>
                  <a:pt x="371312" y="939800"/>
                </a:lnTo>
                <a:lnTo>
                  <a:pt x="363015" y="952500"/>
                </a:lnTo>
                <a:close/>
              </a:path>
              <a:path w="1249045" h="1270000">
                <a:moveTo>
                  <a:pt x="749823" y="660400"/>
                </a:moveTo>
                <a:lnTo>
                  <a:pt x="501219" y="660400"/>
                </a:lnTo>
                <a:lnTo>
                  <a:pt x="501104" y="647700"/>
                </a:lnTo>
                <a:lnTo>
                  <a:pt x="501673" y="635000"/>
                </a:lnTo>
                <a:lnTo>
                  <a:pt x="504637" y="622300"/>
                </a:lnTo>
                <a:lnTo>
                  <a:pt x="506889" y="609600"/>
                </a:lnTo>
                <a:lnTo>
                  <a:pt x="512924" y="596900"/>
                </a:lnTo>
                <a:lnTo>
                  <a:pt x="516650" y="584200"/>
                </a:lnTo>
                <a:lnTo>
                  <a:pt x="525515" y="571500"/>
                </a:lnTo>
                <a:lnTo>
                  <a:pt x="530567" y="571500"/>
                </a:lnTo>
                <a:lnTo>
                  <a:pt x="536237" y="558800"/>
                </a:lnTo>
                <a:lnTo>
                  <a:pt x="714176" y="558800"/>
                </a:lnTo>
                <a:lnTo>
                  <a:pt x="722242" y="571500"/>
                </a:lnTo>
                <a:lnTo>
                  <a:pt x="729331" y="584200"/>
                </a:lnTo>
                <a:lnTo>
                  <a:pt x="735444" y="596900"/>
                </a:lnTo>
                <a:lnTo>
                  <a:pt x="740580" y="596900"/>
                </a:lnTo>
                <a:lnTo>
                  <a:pt x="744647" y="609600"/>
                </a:lnTo>
                <a:lnTo>
                  <a:pt x="747558" y="622300"/>
                </a:lnTo>
                <a:lnTo>
                  <a:pt x="749311" y="635000"/>
                </a:lnTo>
                <a:lnTo>
                  <a:pt x="749908" y="647700"/>
                </a:lnTo>
                <a:lnTo>
                  <a:pt x="749823" y="660400"/>
                </a:lnTo>
                <a:close/>
              </a:path>
              <a:path w="1249045" h="1270000">
                <a:moveTo>
                  <a:pt x="745710" y="685800"/>
                </a:moveTo>
                <a:lnTo>
                  <a:pt x="505537" y="685800"/>
                </a:lnTo>
                <a:lnTo>
                  <a:pt x="502128" y="660400"/>
                </a:lnTo>
                <a:lnTo>
                  <a:pt x="748967" y="660400"/>
                </a:lnTo>
                <a:lnTo>
                  <a:pt x="745710" y="685800"/>
                </a:lnTo>
                <a:close/>
              </a:path>
              <a:path w="1249045" h="1270000">
                <a:moveTo>
                  <a:pt x="701756" y="749300"/>
                </a:moveTo>
                <a:lnTo>
                  <a:pt x="547975" y="749300"/>
                </a:lnTo>
                <a:lnTo>
                  <a:pt x="538680" y="736600"/>
                </a:lnTo>
                <a:lnTo>
                  <a:pt x="532851" y="736600"/>
                </a:lnTo>
                <a:lnTo>
                  <a:pt x="527627" y="723900"/>
                </a:lnTo>
                <a:lnTo>
                  <a:pt x="518386" y="711200"/>
                </a:lnTo>
                <a:lnTo>
                  <a:pt x="514460" y="698500"/>
                </a:lnTo>
                <a:lnTo>
                  <a:pt x="508004" y="685800"/>
                </a:lnTo>
                <a:lnTo>
                  <a:pt x="743339" y="685800"/>
                </a:lnTo>
                <a:lnTo>
                  <a:pt x="737113" y="698500"/>
                </a:lnTo>
                <a:lnTo>
                  <a:pt x="733318" y="711200"/>
                </a:lnTo>
                <a:lnTo>
                  <a:pt x="724360" y="723900"/>
                </a:lnTo>
                <a:lnTo>
                  <a:pt x="719280" y="723900"/>
                </a:lnTo>
                <a:lnTo>
                  <a:pt x="707926" y="736600"/>
                </a:lnTo>
                <a:lnTo>
                  <a:pt x="701756" y="749300"/>
                </a:lnTo>
                <a:close/>
              </a:path>
              <a:path w="1249045" h="1270000">
                <a:moveTo>
                  <a:pt x="681401" y="762000"/>
                </a:moveTo>
                <a:lnTo>
                  <a:pt x="568448" y="762000"/>
                </a:lnTo>
                <a:lnTo>
                  <a:pt x="557898" y="749300"/>
                </a:lnTo>
                <a:lnTo>
                  <a:pt x="688430" y="749300"/>
                </a:lnTo>
                <a:lnTo>
                  <a:pt x="681401" y="762000"/>
                </a:lnTo>
                <a:close/>
              </a:path>
              <a:path w="1249045" h="1270000">
                <a:moveTo>
                  <a:pt x="643278" y="774700"/>
                </a:moveTo>
                <a:lnTo>
                  <a:pt x="603045" y="774700"/>
                </a:lnTo>
                <a:lnTo>
                  <a:pt x="591227" y="762000"/>
                </a:lnTo>
                <a:lnTo>
                  <a:pt x="658984" y="762000"/>
                </a:lnTo>
                <a:lnTo>
                  <a:pt x="643278" y="774700"/>
                </a:lnTo>
                <a:close/>
              </a:path>
              <a:path w="1249045" h="1270000">
                <a:moveTo>
                  <a:pt x="924666" y="825500"/>
                </a:moveTo>
                <a:lnTo>
                  <a:pt x="668183" y="825500"/>
                </a:lnTo>
                <a:lnTo>
                  <a:pt x="676482" y="812800"/>
                </a:lnTo>
                <a:lnTo>
                  <a:pt x="958395" y="812800"/>
                </a:lnTo>
                <a:lnTo>
                  <a:pt x="924666" y="825500"/>
                </a:lnTo>
                <a:close/>
              </a:path>
              <a:path w="1249045" h="1270000">
                <a:moveTo>
                  <a:pt x="837008" y="889000"/>
                </a:moveTo>
                <a:lnTo>
                  <a:pt x="801074" y="876300"/>
                </a:lnTo>
                <a:lnTo>
                  <a:pt x="760222" y="850900"/>
                </a:lnTo>
                <a:lnTo>
                  <a:pt x="893191" y="850900"/>
                </a:lnTo>
                <a:lnTo>
                  <a:pt x="863972" y="863600"/>
                </a:lnTo>
                <a:lnTo>
                  <a:pt x="837008" y="889000"/>
                </a:lnTo>
                <a:close/>
              </a:path>
              <a:path w="1249045" h="1270000">
                <a:moveTo>
                  <a:pt x="1061623" y="876300"/>
                </a:moveTo>
                <a:lnTo>
                  <a:pt x="990019" y="876300"/>
                </a:lnTo>
                <a:lnTo>
                  <a:pt x="997384" y="863600"/>
                </a:lnTo>
                <a:lnTo>
                  <a:pt x="1055076" y="863600"/>
                </a:lnTo>
                <a:lnTo>
                  <a:pt x="1061623" y="876300"/>
                </a:lnTo>
                <a:close/>
              </a:path>
              <a:path w="1249045" h="1270000">
                <a:moveTo>
                  <a:pt x="1112167" y="889000"/>
                </a:moveTo>
                <a:lnTo>
                  <a:pt x="947262" y="889000"/>
                </a:lnTo>
                <a:lnTo>
                  <a:pt x="954171" y="876300"/>
                </a:lnTo>
                <a:lnTo>
                  <a:pt x="1099936" y="876300"/>
                </a:lnTo>
                <a:lnTo>
                  <a:pt x="1112167" y="889000"/>
                </a:lnTo>
                <a:close/>
              </a:path>
              <a:path w="1249045" h="1270000">
                <a:moveTo>
                  <a:pt x="663827" y="901700"/>
                </a:moveTo>
                <a:lnTo>
                  <a:pt x="580431" y="901700"/>
                </a:lnTo>
                <a:lnTo>
                  <a:pt x="620626" y="889000"/>
                </a:lnTo>
                <a:lnTo>
                  <a:pt x="663827" y="901700"/>
                </a:lnTo>
                <a:close/>
              </a:path>
              <a:path w="1249045" h="1270000">
                <a:moveTo>
                  <a:pt x="1135465" y="901700"/>
                </a:moveTo>
                <a:lnTo>
                  <a:pt x="920782" y="901700"/>
                </a:lnTo>
                <a:lnTo>
                  <a:pt x="927203" y="889000"/>
                </a:lnTo>
                <a:lnTo>
                  <a:pt x="1129803" y="889000"/>
                </a:lnTo>
                <a:lnTo>
                  <a:pt x="1135465" y="901700"/>
                </a:lnTo>
                <a:close/>
              </a:path>
              <a:path w="1249045" h="1270000">
                <a:moveTo>
                  <a:pt x="765904" y="914400"/>
                </a:moveTo>
                <a:lnTo>
                  <a:pt x="489122" y="914400"/>
                </a:lnTo>
                <a:lnTo>
                  <a:pt x="505174" y="901700"/>
                </a:lnTo>
                <a:lnTo>
                  <a:pt x="753493" y="901700"/>
                </a:lnTo>
                <a:lnTo>
                  <a:pt x="765904" y="914400"/>
                </a:lnTo>
                <a:close/>
              </a:path>
              <a:path w="1249045" h="1270000">
                <a:moveTo>
                  <a:pt x="1151740" y="914400"/>
                </a:moveTo>
                <a:lnTo>
                  <a:pt x="902400" y="914400"/>
                </a:lnTo>
                <a:lnTo>
                  <a:pt x="908363" y="901700"/>
                </a:lnTo>
                <a:lnTo>
                  <a:pt x="1146446" y="901700"/>
                </a:lnTo>
                <a:lnTo>
                  <a:pt x="1151740" y="914400"/>
                </a:lnTo>
                <a:close/>
              </a:path>
              <a:path w="1249045" h="1270000">
                <a:moveTo>
                  <a:pt x="743654" y="1066800"/>
                </a:moveTo>
                <a:lnTo>
                  <a:pt x="526373" y="1066800"/>
                </a:lnTo>
                <a:lnTo>
                  <a:pt x="509263" y="1054100"/>
                </a:lnTo>
                <a:lnTo>
                  <a:pt x="492469" y="1054100"/>
                </a:lnTo>
                <a:lnTo>
                  <a:pt x="475991" y="1041400"/>
                </a:lnTo>
                <a:lnTo>
                  <a:pt x="459827" y="1041400"/>
                </a:lnTo>
                <a:lnTo>
                  <a:pt x="444046" y="1028700"/>
                </a:lnTo>
                <a:lnTo>
                  <a:pt x="428712" y="1016000"/>
                </a:lnTo>
                <a:lnTo>
                  <a:pt x="413824" y="1003300"/>
                </a:lnTo>
                <a:lnTo>
                  <a:pt x="399384" y="990600"/>
                </a:lnTo>
                <a:lnTo>
                  <a:pt x="405895" y="990600"/>
                </a:lnTo>
                <a:lnTo>
                  <a:pt x="413253" y="977900"/>
                </a:lnTo>
                <a:lnTo>
                  <a:pt x="421458" y="965200"/>
                </a:lnTo>
                <a:lnTo>
                  <a:pt x="430508" y="952500"/>
                </a:lnTo>
                <a:lnTo>
                  <a:pt x="440297" y="939800"/>
                </a:lnTo>
                <a:lnTo>
                  <a:pt x="450715" y="939800"/>
                </a:lnTo>
                <a:lnTo>
                  <a:pt x="461762" y="927100"/>
                </a:lnTo>
                <a:lnTo>
                  <a:pt x="473440" y="914400"/>
                </a:lnTo>
                <a:lnTo>
                  <a:pt x="776036" y="914400"/>
                </a:lnTo>
                <a:lnTo>
                  <a:pt x="785761" y="927100"/>
                </a:lnTo>
                <a:lnTo>
                  <a:pt x="795081" y="927100"/>
                </a:lnTo>
                <a:lnTo>
                  <a:pt x="803995" y="939800"/>
                </a:lnTo>
                <a:lnTo>
                  <a:pt x="788389" y="965200"/>
                </a:lnTo>
                <a:lnTo>
                  <a:pt x="777143" y="990600"/>
                </a:lnTo>
                <a:lnTo>
                  <a:pt x="770257" y="1028700"/>
                </a:lnTo>
                <a:lnTo>
                  <a:pt x="767731" y="1054100"/>
                </a:lnTo>
                <a:lnTo>
                  <a:pt x="743654" y="1066800"/>
                </a:lnTo>
                <a:close/>
              </a:path>
              <a:path w="1249045" h="1270000">
                <a:moveTo>
                  <a:pt x="1166810" y="927100"/>
                </a:moveTo>
                <a:lnTo>
                  <a:pt x="885542" y="927100"/>
                </a:lnTo>
                <a:lnTo>
                  <a:pt x="890982" y="914400"/>
                </a:lnTo>
                <a:lnTo>
                  <a:pt x="1161935" y="914400"/>
                </a:lnTo>
                <a:lnTo>
                  <a:pt x="1166810" y="927100"/>
                </a:lnTo>
                <a:close/>
              </a:path>
              <a:path w="1249045" h="1270000">
                <a:moveTo>
                  <a:pt x="1188848" y="952500"/>
                </a:moveTo>
                <a:lnTo>
                  <a:pt x="865795" y="952500"/>
                </a:lnTo>
                <a:lnTo>
                  <a:pt x="870422" y="939800"/>
                </a:lnTo>
                <a:lnTo>
                  <a:pt x="875263" y="939800"/>
                </a:lnTo>
                <a:lnTo>
                  <a:pt x="880303" y="927100"/>
                </a:lnTo>
                <a:lnTo>
                  <a:pt x="1176115" y="927100"/>
                </a:lnTo>
                <a:lnTo>
                  <a:pt x="1180523" y="939800"/>
                </a:lnTo>
                <a:lnTo>
                  <a:pt x="1188848" y="952500"/>
                </a:lnTo>
                <a:close/>
              </a:path>
              <a:path w="1249045" h="1270000">
                <a:moveTo>
                  <a:pt x="1200010" y="965200"/>
                </a:moveTo>
                <a:lnTo>
                  <a:pt x="857217" y="965200"/>
                </a:lnTo>
                <a:lnTo>
                  <a:pt x="861393" y="952500"/>
                </a:lnTo>
                <a:lnTo>
                  <a:pt x="1192747" y="952500"/>
                </a:lnTo>
                <a:lnTo>
                  <a:pt x="1200010" y="965200"/>
                </a:lnTo>
                <a:close/>
              </a:path>
              <a:path w="1249045" h="1270000">
                <a:moveTo>
                  <a:pt x="1217196" y="1003300"/>
                </a:moveTo>
                <a:lnTo>
                  <a:pt x="1174905" y="1003300"/>
                </a:lnTo>
                <a:lnTo>
                  <a:pt x="1169856" y="990600"/>
                </a:lnTo>
                <a:lnTo>
                  <a:pt x="1165331" y="977900"/>
                </a:lnTo>
                <a:lnTo>
                  <a:pt x="849553" y="977900"/>
                </a:lnTo>
                <a:lnTo>
                  <a:pt x="853268" y="965200"/>
                </a:lnTo>
                <a:lnTo>
                  <a:pt x="1203360" y="965200"/>
                </a:lnTo>
                <a:lnTo>
                  <a:pt x="1209491" y="977900"/>
                </a:lnTo>
                <a:lnTo>
                  <a:pt x="1212257" y="990600"/>
                </a:lnTo>
                <a:lnTo>
                  <a:pt x="1217196" y="1003300"/>
                </a:lnTo>
                <a:close/>
              </a:path>
              <a:path w="1249045" h="1270000">
                <a:moveTo>
                  <a:pt x="980085" y="1117600"/>
                </a:moveTo>
                <a:lnTo>
                  <a:pt x="937591" y="1066800"/>
                </a:lnTo>
                <a:lnTo>
                  <a:pt x="927315" y="1054100"/>
                </a:lnTo>
                <a:lnTo>
                  <a:pt x="917801" y="1054100"/>
                </a:lnTo>
                <a:lnTo>
                  <a:pt x="911990" y="1041400"/>
                </a:lnTo>
                <a:lnTo>
                  <a:pt x="827518" y="1041400"/>
                </a:lnTo>
                <a:lnTo>
                  <a:pt x="828913" y="1028700"/>
                </a:lnTo>
                <a:lnTo>
                  <a:pt x="830579" y="1016000"/>
                </a:lnTo>
                <a:lnTo>
                  <a:pt x="832513" y="1016000"/>
                </a:lnTo>
                <a:lnTo>
                  <a:pt x="834709" y="1003300"/>
                </a:lnTo>
                <a:lnTo>
                  <a:pt x="837168" y="1003300"/>
                </a:lnTo>
                <a:lnTo>
                  <a:pt x="839888" y="990600"/>
                </a:lnTo>
                <a:lnTo>
                  <a:pt x="842863" y="990600"/>
                </a:lnTo>
                <a:lnTo>
                  <a:pt x="846085" y="977900"/>
                </a:lnTo>
                <a:lnTo>
                  <a:pt x="1135322" y="977900"/>
                </a:lnTo>
                <a:lnTo>
                  <a:pt x="1128919" y="990600"/>
                </a:lnTo>
                <a:lnTo>
                  <a:pt x="980085" y="1117600"/>
                </a:lnTo>
                <a:close/>
              </a:path>
              <a:path w="1249045" h="1270000">
                <a:moveTo>
                  <a:pt x="1189054" y="1193800"/>
                </a:moveTo>
                <a:lnTo>
                  <a:pt x="864958" y="1193800"/>
                </a:lnTo>
                <a:lnTo>
                  <a:pt x="860592" y="1181100"/>
                </a:lnTo>
                <a:lnTo>
                  <a:pt x="995019" y="1181100"/>
                </a:lnTo>
                <a:lnTo>
                  <a:pt x="1000075" y="1168400"/>
                </a:lnTo>
                <a:lnTo>
                  <a:pt x="1070690" y="1117600"/>
                </a:lnTo>
                <a:lnTo>
                  <a:pt x="1117023" y="1066800"/>
                </a:lnTo>
                <a:lnTo>
                  <a:pt x="1152075" y="1041400"/>
                </a:lnTo>
                <a:lnTo>
                  <a:pt x="1163759" y="1028700"/>
                </a:lnTo>
                <a:lnTo>
                  <a:pt x="1173922" y="1016000"/>
                </a:lnTo>
                <a:lnTo>
                  <a:pt x="1176949" y="1003300"/>
                </a:lnTo>
                <a:lnTo>
                  <a:pt x="1219355" y="1003300"/>
                </a:lnTo>
                <a:lnTo>
                  <a:pt x="1223049" y="1016000"/>
                </a:lnTo>
                <a:lnTo>
                  <a:pt x="1224578" y="1028700"/>
                </a:lnTo>
                <a:lnTo>
                  <a:pt x="1226996" y="1041400"/>
                </a:lnTo>
                <a:lnTo>
                  <a:pt x="1227880" y="1041400"/>
                </a:lnTo>
                <a:lnTo>
                  <a:pt x="1228995" y="1054100"/>
                </a:lnTo>
                <a:lnTo>
                  <a:pt x="1229127" y="1066800"/>
                </a:lnTo>
                <a:lnTo>
                  <a:pt x="1228819" y="1079500"/>
                </a:lnTo>
                <a:lnTo>
                  <a:pt x="1228032" y="1092200"/>
                </a:lnTo>
                <a:lnTo>
                  <a:pt x="1226768" y="1104900"/>
                </a:lnTo>
                <a:lnTo>
                  <a:pt x="1225025" y="1104900"/>
                </a:lnTo>
                <a:lnTo>
                  <a:pt x="1222813" y="1117600"/>
                </a:lnTo>
                <a:lnTo>
                  <a:pt x="1220142" y="1130300"/>
                </a:lnTo>
                <a:lnTo>
                  <a:pt x="1217012" y="1143000"/>
                </a:lnTo>
                <a:lnTo>
                  <a:pt x="1213421" y="1143000"/>
                </a:lnTo>
                <a:lnTo>
                  <a:pt x="1209390" y="1155700"/>
                </a:lnTo>
                <a:lnTo>
                  <a:pt x="1204935" y="1168400"/>
                </a:lnTo>
                <a:lnTo>
                  <a:pt x="1200057" y="1168400"/>
                </a:lnTo>
                <a:lnTo>
                  <a:pt x="1194754" y="1181100"/>
                </a:lnTo>
                <a:lnTo>
                  <a:pt x="1189054" y="1193800"/>
                </a:lnTo>
                <a:close/>
              </a:path>
              <a:path w="1249045" h="1270000">
                <a:moveTo>
                  <a:pt x="886803" y="1054100"/>
                </a:moveTo>
                <a:lnTo>
                  <a:pt x="825544" y="1054100"/>
                </a:lnTo>
                <a:lnTo>
                  <a:pt x="826396" y="1041400"/>
                </a:lnTo>
                <a:lnTo>
                  <a:pt x="892059" y="1041400"/>
                </a:lnTo>
                <a:lnTo>
                  <a:pt x="886803" y="1054100"/>
                </a:lnTo>
                <a:close/>
              </a:path>
              <a:path w="1249045" h="1270000">
                <a:moveTo>
                  <a:pt x="880710" y="1092200"/>
                </a:moveTo>
                <a:lnTo>
                  <a:pt x="825415" y="1092200"/>
                </a:lnTo>
                <a:lnTo>
                  <a:pt x="824890" y="1079500"/>
                </a:lnTo>
                <a:lnTo>
                  <a:pt x="824665" y="1066800"/>
                </a:lnTo>
                <a:lnTo>
                  <a:pt x="824967" y="1054100"/>
                </a:lnTo>
                <a:lnTo>
                  <a:pt x="881282" y="1054100"/>
                </a:lnTo>
                <a:lnTo>
                  <a:pt x="877779" y="1066800"/>
                </a:lnTo>
                <a:lnTo>
                  <a:pt x="876789" y="1066800"/>
                </a:lnTo>
                <a:lnTo>
                  <a:pt x="876714" y="1079500"/>
                </a:lnTo>
                <a:lnTo>
                  <a:pt x="877483" y="1079500"/>
                </a:lnTo>
                <a:lnTo>
                  <a:pt x="880710" y="1092200"/>
                </a:lnTo>
                <a:close/>
              </a:path>
              <a:path w="1249045" h="1270000">
                <a:moveTo>
                  <a:pt x="694241" y="1079500"/>
                </a:moveTo>
                <a:lnTo>
                  <a:pt x="578960" y="1079500"/>
                </a:lnTo>
                <a:lnTo>
                  <a:pt x="561257" y="1066800"/>
                </a:lnTo>
                <a:lnTo>
                  <a:pt x="719157" y="1066800"/>
                </a:lnTo>
                <a:lnTo>
                  <a:pt x="694241" y="1079500"/>
                </a:lnTo>
                <a:close/>
              </a:path>
              <a:path w="1249045" h="1270000">
                <a:moveTo>
                  <a:pt x="956667" y="1181100"/>
                </a:moveTo>
                <a:lnTo>
                  <a:pt x="856458" y="1181100"/>
                </a:lnTo>
                <a:lnTo>
                  <a:pt x="852556" y="1168400"/>
                </a:lnTo>
                <a:lnTo>
                  <a:pt x="848887" y="1168400"/>
                </a:lnTo>
                <a:lnTo>
                  <a:pt x="845461" y="1155700"/>
                </a:lnTo>
                <a:lnTo>
                  <a:pt x="842286" y="1155700"/>
                </a:lnTo>
                <a:lnTo>
                  <a:pt x="839363" y="1143000"/>
                </a:lnTo>
                <a:lnTo>
                  <a:pt x="836691" y="1143000"/>
                </a:lnTo>
                <a:lnTo>
                  <a:pt x="834278" y="1130300"/>
                </a:lnTo>
                <a:lnTo>
                  <a:pt x="832131" y="1130300"/>
                </a:lnTo>
                <a:lnTo>
                  <a:pt x="830249" y="1117600"/>
                </a:lnTo>
                <a:lnTo>
                  <a:pt x="828633" y="1104900"/>
                </a:lnTo>
                <a:lnTo>
                  <a:pt x="827287" y="1104900"/>
                </a:lnTo>
                <a:lnTo>
                  <a:pt x="826214" y="1092200"/>
                </a:lnTo>
                <a:lnTo>
                  <a:pt x="886017" y="1092200"/>
                </a:lnTo>
                <a:lnTo>
                  <a:pt x="924894" y="1143000"/>
                </a:lnTo>
                <a:lnTo>
                  <a:pt x="952128" y="1168400"/>
                </a:lnTo>
                <a:lnTo>
                  <a:pt x="956667" y="1181100"/>
                </a:lnTo>
                <a:close/>
              </a:path>
              <a:path w="1249045" h="1270000">
                <a:moveTo>
                  <a:pt x="1130948" y="1244600"/>
                </a:moveTo>
                <a:lnTo>
                  <a:pt x="914837" y="1244600"/>
                </a:lnTo>
                <a:lnTo>
                  <a:pt x="899143" y="1231900"/>
                </a:lnTo>
                <a:lnTo>
                  <a:pt x="884551" y="1219200"/>
                </a:lnTo>
                <a:lnTo>
                  <a:pt x="879341" y="1206500"/>
                </a:lnTo>
                <a:lnTo>
                  <a:pt x="874339" y="1206500"/>
                </a:lnTo>
                <a:lnTo>
                  <a:pt x="869544" y="1193800"/>
                </a:lnTo>
                <a:lnTo>
                  <a:pt x="1182983" y="1193800"/>
                </a:lnTo>
                <a:lnTo>
                  <a:pt x="1176540" y="1206500"/>
                </a:lnTo>
                <a:lnTo>
                  <a:pt x="1169727" y="1219200"/>
                </a:lnTo>
                <a:lnTo>
                  <a:pt x="1162575" y="1219200"/>
                </a:lnTo>
                <a:lnTo>
                  <a:pt x="1155117" y="1231900"/>
                </a:lnTo>
                <a:lnTo>
                  <a:pt x="1139284" y="1231900"/>
                </a:lnTo>
                <a:lnTo>
                  <a:pt x="1130948" y="1244600"/>
                </a:lnTo>
                <a:close/>
              </a:path>
              <a:path w="1249045" h="1270000">
                <a:moveTo>
                  <a:pt x="1076533" y="1270000"/>
                </a:moveTo>
                <a:lnTo>
                  <a:pt x="968175" y="1270000"/>
                </a:lnTo>
                <a:lnTo>
                  <a:pt x="949532" y="1257300"/>
                </a:lnTo>
                <a:lnTo>
                  <a:pt x="931633" y="1244600"/>
                </a:lnTo>
                <a:lnTo>
                  <a:pt x="1122384" y="1244600"/>
                </a:lnTo>
                <a:lnTo>
                  <a:pt x="1113592" y="1257300"/>
                </a:lnTo>
                <a:lnTo>
                  <a:pt x="1086021" y="1257300"/>
                </a:lnTo>
                <a:lnTo>
                  <a:pt x="1076533" y="1270000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9300" y="2746246"/>
            <a:ext cx="1028700" cy="686985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148128"/>
            <a:ext cx="1028611" cy="413887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383476" y="1481958"/>
            <a:ext cx="161925" cy="1943100"/>
          </a:xfrm>
          <a:custGeom>
            <a:avLst/>
            <a:gdLst/>
            <a:ahLst/>
            <a:cxnLst/>
            <a:rect l="l" t="t" r="r" b="b"/>
            <a:pathLst>
              <a:path w="161925" h="1943100">
                <a:moveTo>
                  <a:pt x="0" y="1942984"/>
                </a:moveTo>
                <a:lnTo>
                  <a:pt x="0" y="0"/>
                </a:lnTo>
                <a:lnTo>
                  <a:pt x="161652" y="0"/>
                </a:lnTo>
                <a:lnTo>
                  <a:pt x="161652" y="1942984"/>
                </a:lnTo>
                <a:lnTo>
                  <a:pt x="0" y="1942984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3662" y="1841110"/>
            <a:ext cx="1224823" cy="12248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92170" y="525444"/>
            <a:ext cx="6372209" cy="476249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03434" y="3207989"/>
            <a:ext cx="1219199" cy="101915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08368" y="5315803"/>
            <a:ext cx="8829689" cy="252895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3296760" y="2675178"/>
            <a:ext cx="977265" cy="993140"/>
          </a:xfrm>
          <a:custGeom>
            <a:avLst/>
            <a:gdLst/>
            <a:ahLst/>
            <a:cxnLst/>
            <a:rect l="l" t="t" r="r" b="b"/>
            <a:pathLst>
              <a:path w="977265" h="993139">
                <a:moveTo>
                  <a:pt x="406161" y="27653"/>
                </a:moveTo>
                <a:lnTo>
                  <a:pt x="404127" y="27653"/>
                </a:lnTo>
                <a:lnTo>
                  <a:pt x="350548" y="22859"/>
                </a:lnTo>
                <a:lnTo>
                  <a:pt x="309771" y="22859"/>
                </a:lnTo>
                <a:lnTo>
                  <a:pt x="323512" y="15239"/>
                </a:lnTo>
                <a:lnTo>
                  <a:pt x="339396" y="7619"/>
                </a:lnTo>
                <a:lnTo>
                  <a:pt x="351556" y="5079"/>
                </a:lnTo>
                <a:lnTo>
                  <a:pt x="356358" y="2539"/>
                </a:lnTo>
                <a:lnTo>
                  <a:pt x="380640" y="0"/>
                </a:lnTo>
                <a:lnTo>
                  <a:pt x="436335" y="0"/>
                </a:lnTo>
                <a:lnTo>
                  <a:pt x="461148" y="3809"/>
                </a:lnTo>
                <a:lnTo>
                  <a:pt x="352693" y="3809"/>
                </a:lnTo>
                <a:lnTo>
                  <a:pt x="370029" y="5079"/>
                </a:lnTo>
                <a:lnTo>
                  <a:pt x="384948" y="8889"/>
                </a:lnTo>
                <a:lnTo>
                  <a:pt x="397877" y="17779"/>
                </a:lnTo>
                <a:lnTo>
                  <a:pt x="402121" y="22859"/>
                </a:lnTo>
                <a:lnTo>
                  <a:pt x="350548" y="22859"/>
                </a:lnTo>
                <a:lnTo>
                  <a:pt x="307839" y="25399"/>
                </a:lnTo>
                <a:lnTo>
                  <a:pt x="404262" y="25399"/>
                </a:lnTo>
                <a:lnTo>
                  <a:pt x="406161" y="27653"/>
                </a:lnTo>
                <a:close/>
              </a:path>
              <a:path w="977265" h="993139">
                <a:moveTo>
                  <a:pt x="413323" y="138429"/>
                </a:moveTo>
                <a:lnTo>
                  <a:pt x="356569" y="138429"/>
                </a:lnTo>
                <a:lnTo>
                  <a:pt x="373873" y="135889"/>
                </a:lnTo>
                <a:lnTo>
                  <a:pt x="390290" y="129539"/>
                </a:lnTo>
                <a:lnTo>
                  <a:pt x="419947" y="92709"/>
                </a:lnTo>
                <a:lnTo>
                  <a:pt x="423993" y="59689"/>
                </a:lnTo>
                <a:lnTo>
                  <a:pt x="419105" y="45719"/>
                </a:lnTo>
                <a:lnTo>
                  <a:pt x="409831" y="30479"/>
                </a:lnTo>
                <a:lnTo>
                  <a:pt x="408155" y="29209"/>
                </a:lnTo>
                <a:lnTo>
                  <a:pt x="406149" y="27653"/>
                </a:lnTo>
                <a:lnTo>
                  <a:pt x="370029" y="5079"/>
                </a:lnTo>
                <a:lnTo>
                  <a:pt x="352693" y="3809"/>
                </a:lnTo>
                <a:lnTo>
                  <a:pt x="461148" y="3809"/>
                </a:lnTo>
                <a:lnTo>
                  <a:pt x="476497" y="7619"/>
                </a:lnTo>
                <a:lnTo>
                  <a:pt x="490325" y="12699"/>
                </a:lnTo>
                <a:lnTo>
                  <a:pt x="503616" y="17779"/>
                </a:lnTo>
                <a:lnTo>
                  <a:pt x="517353" y="21589"/>
                </a:lnTo>
                <a:lnTo>
                  <a:pt x="531962" y="22859"/>
                </a:lnTo>
                <a:lnTo>
                  <a:pt x="578313" y="22859"/>
                </a:lnTo>
                <a:lnTo>
                  <a:pt x="602796" y="27653"/>
                </a:lnTo>
                <a:lnTo>
                  <a:pt x="404305" y="27653"/>
                </a:lnTo>
                <a:lnTo>
                  <a:pt x="445908" y="33019"/>
                </a:lnTo>
                <a:lnTo>
                  <a:pt x="457965" y="38099"/>
                </a:lnTo>
                <a:lnTo>
                  <a:pt x="485184" y="66039"/>
                </a:lnTo>
                <a:lnTo>
                  <a:pt x="490641" y="93979"/>
                </a:lnTo>
                <a:lnTo>
                  <a:pt x="490683" y="96519"/>
                </a:lnTo>
                <a:lnTo>
                  <a:pt x="488219" y="106679"/>
                </a:lnTo>
                <a:lnTo>
                  <a:pt x="483882" y="116839"/>
                </a:lnTo>
                <a:lnTo>
                  <a:pt x="477940" y="126999"/>
                </a:lnTo>
                <a:lnTo>
                  <a:pt x="470951" y="134619"/>
                </a:lnTo>
                <a:lnTo>
                  <a:pt x="413323" y="138429"/>
                </a:lnTo>
                <a:close/>
              </a:path>
              <a:path w="977265" h="993139">
                <a:moveTo>
                  <a:pt x="307839" y="25399"/>
                </a:moveTo>
                <a:lnTo>
                  <a:pt x="309222" y="22859"/>
                </a:lnTo>
                <a:lnTo>
                  <a:pt x="321123" y="12699"/>
                </a:lnTo>
                <a:lnTo>
                  <a:pt x="335528" y="6349"/>
                </a:lnTo>
                <a:lnTo>
                  <a:pt x="351556" y="5079"/>
                </a:lnTo>
                <a:lnTo>
                  <a:pt x="339396" y="7619"/>
                </a:lnTo>
                <a:lnTo>
                  <a:pt x="323512" y="15239"/>
                </a:lnTo>
                <a:lnTo>
                  <a:pt x="309771" y="22859"/>
                </a:lnTo>
                <a:lnTo>
                  <a:pt x="307839" y="25399"/>
                </a:lnTo>
                <a:close/>
              </a:path>
              <a:path w="977265" h="993139">
                <a:moveTo>
                  <a:pt x="406149" y="27653"/>
                </a:moveTo>
                <a:lnTo>
                  <a:pt x="397877" y="17779"/>
                </a:lnTo>
                <a:lnTo>
                  <a:pt x="402659" y="22859"/>
                </a:lnTo>
                <a:lnTo>
                  <a:pt x="406149" y="27653"/>
                </a:lnTo>
                <a:close/>
              </a:path>
              <a:path w="977265" h="993139">
                <a:moveTo>
                  <a:pt x="578313" y="22859"/>
                </a:moveTo>
                <a:lnTo>
                  <a:pt x="531962" y="22859"/>
                </a:lnTo>
                <a:lnTo>
                  <a:pt x="546393" y="21589"/>
                </a:lnTo>
                <a:lnTo>
                  <a:pt x="561545" y="21589"/>
                </a:lnTo>
                <a:lnTo>
                  <a:pt x="578313" y="22859"/>
                </a:lnTo>
                <a:close/>
              </a:path>
              <a:path w="977265" h="993139">
                <a:moveTo>
                  <a:pt x="396024" y="139699"/>
                </a:moveTo>
                <a:lnTo>
                  <a:pt x="356358" y="139699"/>
                </a:lnTo>
                <a:lnTo>
                  <a:pt x="343398" y="137159"/>
                </a:lnTo>
                <a:lnTo>
                  <a:pt x="332572" y="134619"/>
                </a:lnTo>
                <a:lnTo>
                  <a:pt x="323523" y="132079"/>
                </a:lnTo>
                <a:lnTo>
                  <a:pt x="323170" y="130809"/>
                </a:lnTo>
                <a:lnTo>
                  <a:pt x="322617" y="130809"/>
                </a:lnTo>
                <a:lnTo>
                  <a:pt x="320776" y="129539"/>
                </a:lnTo>
                <a:lnTo>
                  <a:pt x="319729" y="129539"/>
                </a:lnTo>
                <a:lnTo>
                  <a:pt x="313164" y="124459"/>
                </a:lnTo>
                <a:lnTo>
                  <a:pt x="289807" y="82549"/>
                </a:lnTo>
                <a:lnTo>
                  <a:pt x="288026" y="66760"/>
                </a:lnTo>
                <a:lnTo>
                  <a:pt x="291124" y="52069"/>
                </a:lnTo>
                <a:lnTo>
                  <a:pt x="298747" y="36829"/>
                </a:lnTo>
                <a:lnTo>
                  <a:pt x="307858" y="25399"/>
                </a:lnTo>
                <a:lnTo>
                  <a:pt x="350548" y="22859"/>
                </a:lnTo>
                <a:lnTo>
                  <a:pt x="404127" y="27653"/>
                </a:lnTo>
                <a:lnTo>
                  <a:pt x="406101" y="27653"/>
                </a:lnTo>
                <a:lnTo>
                  <a:pt x="409831" y="30479"/>
                </a:lnTo>
                <a:lnTo>
                  <a:pt x="419105" y="45719"/>
                </a:lnTo>
                <a:lnTo>
                  <a:pt x="423993" y="59689"/>
                </a:lnTo>
                <a:lnTo>
                  <a:pt x="423936" y="76199"/>
                </a:lnTo>
                <a:lnTo>
                  <a:pt x="419947" y="92709"/>
                </a:lnTo>
                <a:lnTo>
                  <a:pt x="412746" y="109219"/>
                </a:lnTo>
                <a:lnTo>
                  <a:pt x="403053" y="120649"/>
                </a:lnTo>
                <a:lnTo>
                  <a:pt x="390290" y="129539"/>
                </a:lnTo>
                <a:lnTo>
                  <a:pt x="320776" y="129539"/>
                </a:lnTo>
                <a:lnTo>
                  <a:pt x="322617" y="130809"/>
                </a:lnTo>
                <a:lnTo>
                  <a:pt x="323170" y="130809"/>
                </a:lnTo>
                <a:lnTo>
                  <a:pt x="323523" y="132079"/>
                </a:lnTo>
                <a:lnTo>
                  <a:pt x="383723" y="132079"/>
                </a:lnTo>
                <a:lnTo>
                  <a:pt x="373873" y="135889"/>
                </a:lnTo>
                <a:lnTo>
                  <a:pt x="356569" y="138429"/>
                </a:lnTo>
                <a:lnTo>
                  <a:pt x="413323" y="138429"/>
                </a:lnTo>
                <a:lnTo>
                  <a:pt x="396024" y="139699"/>
                </a:lnTo>
                <a:close/>
              </a:path>
              <a:path w="977265" h="993139">
                <a:moveTo>
                  <a:pt x="520467" y="993139"/>
                </a:moveTo>
                <a:lnTo>
                  <a:pt x="475908" y="993139"/>
                </a:lnTo>
                <a:lnTo>
                  <a:pt x="429212" y="990599"/>
                </a:lnTo>
                <a:lnTo>
                  <a:pt x="333445" y="980439"/>
                </a:lnTo>
                <a:lnTo>
                  <a:pt x="281960" y="972819"/>
                </a:lnTo>
                <a:lnTo>
                  <a:pt x="233155" y="963929"/>
                </a:lnTo>
                <a:lnTo>
                  <a:pt x="191583" y="952499"/>
                </a:lnTo>
                <a:lnTo>
                  <a:pt x="147174" y="930909"/>
                </a:lnTo>
                <a:lnTo>
                  <a:pt x="110628" y="904239"/>
                </a:lnTo>
                <a:lnTo>
                  <a:pt x="93735" y="891539"/>
                </a:lnTo>
                <a:lnTo>
                  <a:pt x="62807" y="862329"/>
                </a:lnTo>
                <a:lnTo>
                  <a:pt x="34252" y="807719"/>
                </a:lnTo>
                <a:lnTo>
                  <a:pt x="22050" y="764539"/>
                </a:lnTo>
                <a:lnTo>
                  <a:pt x="12699" y="717549"/>
                </a:lnTo>
                <a:lnTo>
                  <a:pt x="5838" y="669289"/>
                </a:lnTo>
                <a:lnTo>
                  <a:pt x="1571" y="619759"/>
                </a:lnTo>
                <a:lnTo>
                  <a:pt x="0" y="566419"/>
                </a:lnTo>
                <a:lnTo>
                  <a:pt x="631" y="525779"/>
                </a:lnTo>
                <a:lnTo>
                  <a:pt x="690" y="521969"/>
                </a:lnTo>
                <a:lnTo>
                  <a:pt x="788" y="515619"/>
                </a:lnTo>
                <a:lnTo>
                  <a:pt x="848" y="511809"/>
                </a:lnTo>
                <a:lnTo>
                  <a:pt x="3840" y="458469"/>
                </a:lnTo>
                <a:lnTo>
                  <a:pt x="8703" y="410209"/>
                </a:lnTo>
                <a:lnTo>
                  <a:pt x="16937" y="365759"/>
                </a:lnTo>
                <a:lnTo>
                  <a:pt x="28119" y="323849"/>
                </a:lnTo>
                <a:lnTo>
                  <a:pt x="39118" y="285749"/>
                </a:lnTo>
                <a:lnTo>
                  <a:pt x="46803" y="251459"/>
                </a:lnTo>
                <a:lnTo>
                  <a:pt x="47721" y="233679"/>
                </a:lnTo>
                <a:lnTo>
                  <a:pt x="47711" y="231139"/>
                </a:lnTo>
                <a:lnTo>
                  <a:pt x="46958" y="218439"/>
                </a:lnTo>
                <a:lnTo>
                  <a:pt x="46882" y="217169"/>
                </a:lnTo>
                <a:lnTo>
                  <a:pt x="46807" y="215899"/>
                </a:lnTo>
                <a:lnTo>
                  <a:pt x="46719" y="210819"/>
                </a:lnTo>
                <a:lnTo>
                  <a:pt x="46630" y="205739"/>
                </a:lnTo>
                <a:lnTo>
                  <a:pt x="46542" y="200659"/>
                </a:lnTo>
                <a:lnTo>
                  <a:pt x="61245" y="154939"/>
                </a:lnTo>
                <a:lnTo>
                  <a:pt x="98686" y="93979"/>
                </a:lnTo>
                <a:lnTo>
                  <a:pt x="147341" y="54609"/>
                </a:lnTo>
                <a:lnTo>
                  <a:pt x="206845" y="35559"/>
                </a:lnTo>
                <a:lnTo>
                  <a:pt x="291745" y="25399"/>
                </a:lnTo>
                <a:lnTo>
                  <a:pt x="307839" y="25399"/>
                </a:lnTo>
                <a:lnTo>
                  <a:pt x="299238" y="33019"/>
                </a:lnTo>
                <a:lnTo>
                  <a:pt x="293689" y="41909"/>
                </a:lnTo>
                <a:lnTo>
                  <a:pt x="289931" y="53339"/>
                </a:lnTo>
                <a:lnTo>
                  <a:pt x="287961" y="63499"/>
                </a:lnTo>
                <a:lnTo>
                  <a:pt x="287910" y="67309"/>
                </a:lnTo>
                <a:lnTo>
                  <a:pt x="287778" y="67309"/>
                </a:lnTo>
                <a:lnTo>
                  <a:pt x="287778" y="74929"/>
                </a:lnTo>
                <a:lnTo>
                  <a:pt x="289514" y="85089"/>
                </a:lnTo>
                <a:lnTo>
                  <a:pt x="311801" y="123189"/>
                </a:lnTo>
                <a:lnTo>
                  <a:pt x="313164" y="124459"/>
                </a:lnTo>
                <a:lnTo>
                  <a:pt x="314478" y="125729"/>
                </a:lnTo>
                <a:lnTo>
                  <a:pt x="319729" y="129539"/>
                </a:lnTo>
                <a:lnTo>
                  <a:pt x="322617" y="130809"/>
                </a:lnTo>
                <a:lnTo>
                  <a:pt x="323523" y="132079"/>
                </a:lnTo>
                <a:lnTo>
                  <a:pt x="341148" y="138429"/>
                </a:lnTo>
                <a:lnTo>
                  <a:pt x="349878" y="138429"/>
                </a:lnTo>
                <a:lnTo>
                  <a:pt x="356358" y="139699"/>
                </a:lnTo>
                <a:lnTo>
                  <a:pt x="460545" y="139699"/>
                </a:lnTo>
                <a:lnTo>
                  <a:pt x="447569" y="144779"/>
                </a:lnTo>
                <a:lnTo>
                  <a:pt x="436377" y="148589"/>
                </a:lnTo>
                <a:lnTo>
                  <a:pt x="431613" y="149859"/>
                </a:lnTo>
                <a:lnTo>
                  <a:pt x="325983" y="152399"/>
                </a:lnTo>
                <a:lnTo>
                  <a:pt x="257986" y="156209"/>
                </a:lnTo>
                <a:lnTo>
                  <a:pt x="218611" y="160019"/>
                </a:lnTo>
                <a:lnTo>
                  <a:pt x="182741" y="185419"/>
                </a:lnTo>
                <a:lnTo>
                  <a:pt x="173478" y="233679"/>
                </a:lnTo>
                <a:lnTo>
                  <a:pt x="173317" y="243839"/>
                </a:lnTo>
                <a:lnTo>
                  <a:pt x="173236" y="248919"/>
                </a:lnTo>
                <a:lnTo>
                  <a:pt x="175040" y="264159"/>
                </a:lnTo>
                <a:lnTo>
                  <a:pt x="176201" y="278129"/>
                </a:lnTo>
                <a:lnTo>
                  <a:pt x="176307" y="279399"/>
                </a:lnTo>
                <a:lnTo>
                  <a:pt x="174453" y="294639"/>
                </a:lnTo>
                <a:lnTo>
                  <a:pt x="164168" y="314959"/>
                </a:lnTo>
                <a:lnTo>
                  <a:pt x="148614" y="334009"/>
                </a:lnTo>
                <a:lnTo>
                  <a:pt x="133597" y="354329"/>
                </a:lnTo>
                <a:lnTo>
                  <a:pt x="124923" y="373379"/>
                </a:lnTo>
                <a:lnTo>
                  <a:pt x="124984" y="388619"/>
                </a:lnTo>
                <a:lnTo>
                  <a:pt x="128973" y="402589"/>
                </a:lnTo>
                <a:lnTo>
                  <a:pt x="134032" y="419099"/>
                </a:lnTo>
                <a:lnTo>
                  <a:pt x="137298" y="439419"/>
                </a:lnTo>
                <a:lnTo>
                  <a:pt x="138672" y="477519"/>
                </a:lnTo>
                <a:lnTo>
                  <a:pt x="137458" y="521969"/>
                </a:lnTo>
                <a:lnTo>
                  <a:pt x="137354" y="525779"/>
                </a:lnTo>
                <a:lnTo>
                  <a:pt x="135444" y="577849"/>
                </a:lnTo>
                <a:lnTo>
                  <a:pt x="135383" y="585469"/>
                </a:lnTo>
                <a:lnTo>
                  <a:pt x="135303" y="595629"/>
                </a:lnTo>
                <a:lnTo>
                  <a:pt x="135182" y="610869"/>
                </a:lnTo>
                <a:lnTo>
                  <a:pt x="135071" y="624839"/>
                </a:lnTo>
                <a:lnTo>
                  <a:pt x="138243" y="674369"/>
                </a:lnTo>
                <a:lnTo>
                  <a:pt x="144614" y="712469"/>
                </a:lnTo>
                <a:lnTo>
                  <a:pt x="163438" y="781049"/>
                </a:lnTo>
                <a:lnTo>
                  <a:pt x="188441" y="816609"/>
                </a:lnTo>
                <a:lnTo>
                  <a:pt x="229683" y="834389"/>
                </a:lnTo>
                <a:lnTo>
                  <a:pt x="256012" y="836929"/>
                </a:lnTo>
                <a:lnTo>
                  <a:pt x="345903" y="836929"/>
                </a:lnTo>
                <a:lnTo>
                  <a:pt x="364120" y="840739"/>
                </a:lnTo>
                <a:lnTo>
                  <a:pt x="396267" y="853439"/>
                </a:lnTo>
                <a:lnTo>
                  <a:pt x="414483" y="857249"/>
                </a:lnTo>
                <a:lnTo>
                  <a:pt x="444437" y="859789"/>
                </a:lnTo>
                <a:lnTo>
                  <a:pt x="792378" y="859789"/>
                </a:lnTo>
                <a:lnTo>
                  <a:pt x="783794" y="869949"/>
                </a:lnTo>
                <a:lnTo>
                  <a:pt x="778323" y="877569"/>
                </a:lnTo>
                <a:lnTo>
                  <a:pt x="793162" y="877569"/>
                </a:lnTo>
                <a:lnTo>
                  <a:pt x="786464" y="887729"/>
                </a:lnTo>
                <a:lnTo>
                  <a:pt x="742860" y="927099"/>
                </a:lnTo>
                <a:lnTo>
                  <a:pt x="681461" y="956309"/>
                </a:lnTo>
                <a:lnTo>
                  <a:pt x="628797" y="975359"/>
                </a:lnTo>
                <a:lnTo>
                  <a:pt x="585220" y="988059"/>
                </a:lnTo>
                <a:lnTo>
                  <a:pt x="560208" y="991869"/>
                </a:lnTo>
                <a:lnTo>
                  <a:pt x="520467" y="993139"/>
                </a:lnTo>
                <a:close/>
              </a:path>
              <a:path w="977265" h="993139">
                <a:moveTo>
                  <a:pt x="288026" y="66760"/>
                </a:moveTo>
                <a:lnTo>
                  <a:pt x="307858" y="25399"/>
                </a:lnTo>
                <a:lnTo>
                  <a:pt x="298747" y="36829"/>
                </a:lnTo>
                <a:lnTo>
                  <a:pt x="291124" y="52069"/>
                </a:lnTo>
                <a:lnTo>
                  <a:pt x="288057" y="66039"/>
                </a:lnTo>
                <a:lnTo>
                  <a:pt x="288026" y="66760"/>
                </a:lnTo>
                <a:close/>
              </a:path>
              <a:path w="977265" h="993139">
                <a:moveTo>
                  <a:pt x="470951" y="134619"/>
                </a:moveTo>
                <a:lnTo>
                  <a:pt x="477940" y="126999"/>
                </a:lnTo>
                <a:lnTo>
                  <a:pt x="483882" y="116839"/>
                </a:lnTo>
                <a:lnTo>
                  <a:pt x="488219" y="106679"/>
                </a:lnTo>
                <a:lnTo>
                  <a:pt x="490683" y="96519"/>
                </a:lnTo>
                <a:lnTo>
                  <a:pt x="490641" y="93979"/>
                </a:lnTo>
                <a:lnTo>
                  <a:pt x="490515" y="86359"/>
                </a:lnTo>
                <a:lnTo>
                  <a:pt x="474570" y="49529"/>
                </a:lnTo>
                <a:lnTo>
                  <a:pt x="404305" y="27653"/>
                </a:lnTo>
                <a:lnTo>
                  <a:pt x="602796" y="27653"/>
                </a:lnTo>
                <a:lnTo>
                  <a:pt x="648547" y="39369"/>
                </a:lnTo>
                <a:lnTo>
                  <a:pt x="685993" y="50799"/>
                </a:lnTo>
                <a:lnTo>
                  <a:pt x="732678" y="68579"/>
                </a:lnTo>
                <a:lnTo>
                  <a:pt x="745584" y="73659"/>
                </a:lnTo>
                <a:lnTo>
                  <a:pt x="757958" y="80009"/>
                </a:lnTo>
                <a:lnTo>
                  <a:pt x="771678" y="88899"/>
                </a:lnTo>
                <a:lnTo>
                  <a:pt x="797528" y="109219"/>
                </a:lnTo>
                <a:lnTo>
                  <a:pt x="821086" y="132079"/>
                </a:lnTo>
                <a:lnTo>
                  <a:pt x="503565" y="132079"/>
                </a:lnTo>
                <a:lnTo>
                  <a:pt x="470951" y="134619"/>
                </a:lnTo>
                <a:close/>
              </a:path>
              <a:path w="977265" h="993139">
                <a:moveTo>
                  <a:pt x="313164" y="124459"/>
                </a:moveTo>
                <a:lnTo>
                  <a:pt x="289514" y="85089"/>
                </a:lnTo>
                <a:lnTo>
                  <a:pt x="287778" y="74929"/>
                </a:lnTo>
                <a:lnTo>
                  <a:pt x="287859" y="69849"/>
                </a:lnTo>
                <a:lnTo>
                  <a:pt x="287947" y="68579"/>
                </a:lnTo>
                <a:lnTo>
                  <a:pt x="289807" y="82549"/>
                </a:lnTo>
                <a:lnTo>
                  <a:pt x="296122" y="99059"/>
                </a:lnTo>
                <a:lnTo>
                  <a:pt x="304940" y="114299"/>
                </a:lnTo>
                <a:lnTo>
                  <a:pt x="313164" y="124459"/>
                </a:lnTo>
                <a:close/>
              </a:path>
              <a:path w="977265" h="993139">
                <a:moveTo>
                  <a:pt x="319729" y="129539"/>
                </a:moveTo>
                <a:lnTo>
                  <a:pt x="314478" y="125729"/>
                </a:lnTo>
                <a:lnTo>
                  <a:pt x="313164" y="124459"/>
                </a:lnTo>
                <a:lnTo>
                  <a:pt x="319729" y="129539"/>
                </a:lnTo>
                <a:close/>
              </a:path>
              <a:path w="977265" h="993139">
                <a:moveTo>
                  <a:pt x="349878" y="138429"/>
                </a:moveTo>
                <a:lnTo>
                  <a:pt x="341148" y="138429"/>
                </a:lnTo>
                <a:lnTo>
                  <a:pt x="323523" y="132079"/>
                </a:lnTo>
                <a:lnTo>
                  <a:pt x="332572" y="134619"/>
                </a:lnTo>
                <a:lnTo>
                  <a:pt x="343398" y="137159"/>
                </a:lnTo>
                <a:lnTo>
                  <a:pt x="349878" y="138429"/>
                </a:lnTo>
                <a:close/>
              </a:path>
              <a:path w="977265" h="993139">
                <a:moveTo>
                  <a:pt x="792378" y="859789"/>
                </a:moveTo>
                <a:lnTo>
                  <a:pt x="477703" y="859789"/>
                </a:lnTo>
                <a:lnTo>
                  <a:pt x="510791" y="858519"/>
                </a:lnTo>
                <a:lnTo>
                  <a:pt x="540213" y="855979"/>
                </a:lnTo>
                <a:lnTo>
                  <a:pt x="609738" y="843279"/>
                </a:lnTo>
                <a:lnTo>
                  <a:pt x="645343" y="828039"/>
                </a:lnTo>
                <a:lnTo>
                  <a:pt x="683073" y="806449"/>
                </a:lnTo>
                <a:lnTo>
                  <a:pt x="717333" y="782319"/>
                </a:lnTo>
                <a:lnTo>
                  <a:pt x="759639" y="751839"/>
                </a:lnTo>
                <a:lnTo>
                  <a:pt x="801579" y="718819"/>
                </a:lnTo>
                <a:lnTo>
                  <a:pt x="834742" y="685799"/>
                </a:lnTo>
                <a:lnTo>
                  <a:pt x="850713" y="656589"/>
                </a:lnTo>
                <a:lnTo>
                  <a:pt x="848064" y="640079"/>
                </a:lnTo>
                <a:lnTo>
                  <a:pt x="838094" y="624839"/>
                </a:lnTo>
                <a:lnTo>
                  <a:pt x="826341" y="610869"/>
                </a:lnTo>
                <a:lnTo>
                  <a:pt x="818343" y="595629"/>
                </a:lnTo>
                <a:lnTo>
                  <a:pt x="815922" y="580389"/>
                </a:lnTo>
                <a:lnTo>
                  <a:pt x="815512" y="566419"/>
                </a:lnTo>
                <a:lnTo>
                  <a:pt x="815474" y="565149"/>
                </a:lnTo>
                <a:lnTo>
                  <a:pt x="816462" y="549909"/>
                </a:lnTo>
                <a:lnTo>
                  <a:pt x="818343" y="534669"/>
                </a:lnTo>
                <a:lnTo>
                  <a:pt x="823715" y="515619"/>
                </a:lnTo>
                <a:lnTo>
                  <a:pt x="832033" y="494029"/>
                </a:lnTo>
                <a:lnTo>
                  <a:pt x="840173" y="473709"/>
                </a:lnTo>
                <a:lnTo>
                  <a:pt x="845013" y="454659"/>
                </a:lnTo>
                <a:lnTo>
                  <a:pt x="845595" y="439419"/>
                </a:lnTo>
                <a:lnTo>
                  <a:pt x="845692" y="436879"/>
                </a:lnTo>
                <a:lnTo>
                  <a:pt x="844769" y="420369"/>
                </a:lnTo>
                <a:lnTo>
                  <a:pt x="827503" y="368299"/>
                </a:lnTo>
                <a:lnTo>
                  <a:pt x="799880" y="331469"/>
                </a:lnTo>
                <a:lnTo>
                  <a:pt x="787863" y="312419"/>
                </a:lnTo>
                <a:lnTo>
                  <a:pt x="780732" y="295909"/>
                </a:lnTo>
                <a:lnTo>
                  <a:pt x="775119" y="278129"/>
                </a:lnTo>
                <a:lnTo>
                  <a:pt x="768974" y="261619"/>
                </a:lnTo>
                <a:lnTo>
                  <a:pt x="737377" y="218439"/>
                </a:lnTo>
                <a:lnTo>
                  <a:pt x="705933" y="193039"/>
                </a:lnTo>
                <a:lnTo>
                  <a:pt x="637361" y="160019"/>
                </a:lnTo>
                <a:lnTo>
                  <a:pt x="596368" y="144779"/>
                </a:lnTo>
                <a:lnTo>
                  <a:pt x="554478" y="134619"/>
                </a:lnTo>
                <a:lnTo>
                  <a:pt x="503565" y="132079"/>
                </a:lnTo>
                <a:lnTo>
                  <a:pt x="821086" y="132079"/>
                </a:lnTo>
                <a:lnTo>
                  <a:pt x="853503" y="166369"/>
                </a:lnTo>
                <a:lnTo>
                  <a:pt x="883674" y="210819"/>
                </a:lnTo>
                <a:lnTo>
                  <a:pt x="895563" y="243839"/>
                </a:lnTo>
                <a:lnTo>
                  <a:pt x="903108" y="259079"/>
                </a:lnTo>
                <a:lnTo>
                  <a:pt x="914013" y="271779"/>
                </a:lnTo>
                <a:lnTo>
                  <a:pt x="926795" y="283209"/>
                </a:lnTo>
                <a:lnTo>
                  <a:pt x="939400" y="295909"/>
                </a:lnTo>
                <a:lnTo>
                  <a:pt x="964179" y="331469"/>
                </a:lnTo>
                <a:lnTo>
                  <a:pt x="977207" y="401319"/>
                </a:lnTo>
                <a:lnTo>
                  <a:pt x="977117" y="439419"/>
                </a:lnTo>
                <a:lnTo>
                  <a:pt x="974081" y="521969"/>
                </a:lnTo>
                <a:lnTo>
                  <a:pt x="968810" y="585469"/>
                </a:lnTo>
                <a:lnTo>
                  <a:pt x="962055" y="643889"/>
                </a:lnTo>
                <a:lnTo>
                  <a:pt x="954558" y="687069"/>
                </a:lnTo>
                <a:lnTo>
                  <a:pt x="943593" y="726439"/>
                </a:lnTo>
                <a:lnTo>
                  <a:pt x="906062" y="782319"/>
                </a:lnTo>
                <a:lnTo>
                  <a:pt x="849879" y="830579"/>
                </a:lnTo>
                <a:lnTo>
                  <a:pt x="819288" y="830579"/>
                </a:lnTo>
                <a:lnTo>
                  <a:pt x="812223" y="836929"/>
                </a:lnTo>
                <a:lnTo>
                  <a:pt x="797743" y="853439"/>
                </a:lnTo>
                <a:lnTo>
                  <a:pt x="792378" y="859789"/>
                </a:lnTo>
                <a:close/>
              </a:path>
              <a:path w="977265" h="993139">
                <a:moveTo>
                  <a:pt x="460545" y="139699"/>
                </a:moveTo>
                <a:lnTo>
                  <a:pt x="396024" y="139699"/>
                </a:lnTo>
                <a:lnTo>
                  <a:pt x="470951" y="134619"/>
                </a:lnTo>
                <a:lnTo>
                  <a:pt x="470658" y="134619"/>
                </a:lnTo>
                <a:lnTo>
                  <a:pt x="460545" y="139699"/>
                </a:lnTo>
                <a:close/>
              </a:path>
              <a:path w="977265" h="993139">
                <a:moveTo>
                  <a:pt x="778323" y="877569"/>
                </a:moveTo>
                <a:lnTo>
                  <a:pt x="783794" y="869949"/>
                </a:lnTo>
                <a:lnTo>
                  <a:pt x="797743" y="853439"/>
                </a:lnTo>
                <a:lnTo>
                  <a:pt x="812223" y="836929"/>
                </a:lnTo>
                <a:lnTo>
                  <a:pt x="819288" y="830579"/>
                </a:lnTo>
                <a:lnTo>
                  <a:pt x="815132" y="840739"/>
                </a:lnTo>
                <a:lnTo>
                  <a:pt x="803210" y="862329"/>
                </a:lnTo>
                <a:lnTo>
                  <a:pt x="800930" y="866139"/>
                </a:lnTo>
                <a:lnTo>
                  <a:pt x="796546" y="868679"/>
                </a:lnTo>
                <a:lnTo>
                  <a:pt x="784179" y="876299"/>
                </a:lnTo>
                <a:lnTo>
                  <a:pt x="778323" y="877569"/>
                </a:lnTo>
                <a:close/>
              </a:path>
              <a:path w="977265" h="993139">
                <a:moveTo>
                  <a:pt x="800930" y="866139"/>
                </a:moveTo>
                <a:lnTo>
                  <a:pt x="803210" y="862329"/>
                </a:lnTo>
                <a:lnTo>
                  <a:pt x="815132" y="840739"/>
                </a:lnTo>
                <a:lnTo>
                  <a:pt x="819288" y="830579"/>
                </a:lnTo>
                <a:lnTo>
                  <a:pt x="849879" y="830579"/>
                </a:lnTo>
                <a:lnTo>
                  <a:pt x="826908" y="848359"/>
                </a:lnTo>
                <a:lnTo>
                  <a:pt x="811949" y="858519"/>
                </a:lnTo>
                <a:lnTo>
                  <a:pt x="800930" y="866139"/>
                </a:lnTo>
                <a:close/>
              </a:path>
              <a:path w="977265" h="993139">
                <a:moveTo>
                  <a:pt x="345903" y="836929"/>
                </a:moveTo>
                <a:lnTo>
                  <a:pt x="286719" y="836929"/>
                </a:lnTo>
                <a:lnTo>
                  <a:pt x="317963" y="835659"/>
                </a:lnTo>
                <a:lnTo>
                  <a:pt x="345903" y="836929"/>
                </a:lnTo>
                <a:close/>
              </a:path>
              <a:path w="977265" h="993139">
                <a:moveTo>
                  <a:pt x="793162" y="877569"/>
                </a:moveTo>
                <a:lnTo>
                  <a:pt x="778323" y="877569"/>
                </a:lnTo>
                <a:lnTo>
                  <a:pt x="784179" y="876299"/>
                </a:lnTo>
                <a:lnTo>
                  <a:pt x="796546" y="868679"/>
                </a:lnTo>
                <a:lnTo>
                  <a:pt x="800930" y="866139"/>
                </a:lnTo>
                <a:lnTo>
                  <a:pt x="793162" y="877569"/>
                </a:lnTo>
                <a:close/>
              </a:path>
            </a:pathLst>
          </a:custGeom>
          <a:solidFill>
            <a:srgbClr val="E7181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989411" y="7871200"/>
            <a:ext cx="2152649" cy="218120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23588" y="8966575"/>
            <a:ext cx="9039209" cy="104774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8543574" y="8185525"/>
            <a:ext cx="7448550" cy="843280"/>
            <a:chOff x="8543574" y="8185525"/>
            <a:chExt cx="7448550" cy="843280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43574" y="8185525"/>
              <a:ext cx="7448549" cy="20954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77551" y="8428161"/>
              <a:ext cx="714374" cy="600059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76471" y="1362455"/>
            <a:ext cx="5992368" cy="106680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93162" y="3385570"/>
            <a:ext cx="3735070" cy="1369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sz="3850" b="1" spc="400" dirty="0">
                <a:solidFill>
                  <a:srgbClr val="17E3B1"/>
                </a:solidFill>
                <a:latin typeface="Arial Narrow"/>
                <a:cs typeface="Arial Narrow"/>
              </a:rPr>
              <a:t>STRATEGY</a:t>
            </a:r>
            <a:r>
              <a:rPr sz="3850" b="1" spc="-155" dirty="0">
                <a:solidFill>
                  <a:srgbClr val="17E3B1"/>
                </a:solidFill>
                <a:latin typeface="Arial Narrow"/>
                <a:cs typeface="Arial Narrow"/>
              </a:rPr>
              <a:t> </a:t>
            </a:r>
            <a:r>
              <a:rPr sz="3850" b="1" spc="400" dirty="0">
                <a:solidFill>
                  <a:srgbClr val="17E3B1"/>
                </a:solidFill>
                <a:latin typeface="Arial Narrow"/>
                <a:cs typeface="Arial Narrow"/>
              </a:rPr>
              <a:t>FOR </a:t>
            </a:r>
            <a:r>
              <a:rPr sz="3850" b="1" spc="370" dirty="0">
                <a:solidFill>
                  <a:srgbClr val="17E3B1"/>
                </a:solidFill>
                <a:latin typeface="Arial Narrow"/>
                <a:cs typeface="Arial Narrow"/>
              </a:rPr>
              <a:t>ANALYSIS</a:t>
            </a:r>
            <a:endParaRPr sz="3850">
              <a:latin typeface="Arial Narrow"/>
              <a:cs typeface="Arial Narro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30858" y="3368538"/>
            <a:ext cx="4173220" cy="611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50" b="1" spc="395" dirty="0">
                <a:solidFill>
                  <a:srgbClr val="17E3B1"/>
                </a:solidFill>
                <a:latin typeface="Arial Narrow"/>
                <a:cs typeface="Arial Narrow"/>
              </a:rPr>
              <a:t>RESULTING</a:t>
            </a:r>
            <a:r>
              <a:rPr sz="3850" b="1" spc="-170" dirty="0">
                <a:solidFill>
                  <a:srgbClr val="17E3B1"/>
                </a:solidFill>
                <a:latin typeface="Arial Narrow"/>
                <a:cs typeface="Arial Narrow"/>
              </a:rPr>
              <a:t> </a:t>
            </a:r>
            <a:r>
              <a:rPr sz="3850" b="1" spc="380" dirty="0">
                <a:solidFill>
                  <a:srgbClr val="17E3B1"/>
                </a:solidFill>
                <a:latin typeface="Arial Narrow"/>
                <a:cs typeface="Arial Narrow"/>
              </a:rPr>
              <a:t>TREE</a:t>
            </a:r>
            <a:endParaRPr sz="3850">
              <a:latin typeface="Arial Narrow"/>
              <a:cs typeface="Arial Narrow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794227" y="2022677"/>
            <a:ext cx="584200" cy="778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5" dirty="0"/>
              <a:t>12</a:t>
            </a:r>
          </a:p>
        </p:txBody>
      </p:sp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82798" y="5908776"/>
            <a:ext cx="85725" cy="8572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73335" y="6304064"/>
            <a:ext cx="95250" cy="9525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73335" y="7904264"/>
            <a:ext cx="95250" cy="9525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73335" y="8704364"/>
            <a:ext cx="95250" cy="95250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780">
              <a:lnSpc>
                <a:spcPct val="114100"/>
              </a:lnSpc>
              <a:spcBef>
                <a:spcPts val="100"/>
              </a:spcBef>
            </a:pPr>
            <a:r>
              <a:rPr spc="185" dirty="0"/>
              <a:t>Decided</a:t>
            </a:r>
            <a:r>
              <a:rPr spc="-100" dirty="0"/>
              <a:t> </a:t>
            </a:r>
            <a:r>
              <a:rPr spc="175" dirty="0"/>
              <a:t>to</a:t>
            </a:r>
            <a:r>
              <a:rPr spc="-95" dirty="0"/>
              <a:t> </a:t>
            </a:r>
            <a:r>
              <a:rPr spc="105" dirty="0"/>
              <a:t>fit</a:t>
            </a:r>
            <a:r>
              <a:rPr spc="-100" dirty="0"/>
              <a:t> </a:t>
            </a:r>
            <a:r>
              <a:rPr spc="195" dirty="0"/>
              <a:t>a</a:t>
            </a:r>
            <a:r>
              <a:rPr spc="-95" dirty="0"/>
              <a:t> </a:t>
            </a:r>
            <a:r>
              <a:rPr spc="170" dirty="0"/>
              <a:t>Decision</a:t>
            </a:r>
            <a:r>
              <a:rPr spc="-95" dirty="0"/>
              <a:t> </a:t>
            </a:r>
            <a:r>
              <a:rPr spc="180" dirty="0"/>
              <a:t>Tree</a:t>
            </a:r>
            <a:r>
              <a:rPr spc="-100" dirty="0"/>
              <a:t> </a:t>
            </a:r>
            <a:r>
              <a:rPr spc="175" dirty="0"/>
              <a:t>to</a:t>
            </a:r>
            <a:r>
              <a:rPr spc="-95" dirty="0"/>
              <a:t> </a:t>
            </a:r>
            <a:r>
              <a:rPr spc="180" dirty="0"/>
              <a:t>the</a:t>
            </a:r>
            <a:r>
              <a:rPr spc="-95" dirty="0"/>
              <a:t> </a:t>
            </a:r>
            <a:r>
              <a:rPr spc="180" dirty="0"/>
              <a:t>top</a:t>
            </a:r>
            <a:r>
              <a:rPr spc="-100" dirty="0"/>
              <a:t> </a:t>
            </a:r>
            <a:r>
              <a:rPr spc="65" dirty="0"/>
              <a:t>30%</a:t>
            </a:r>
            <a:r>
              <a:rPr spc="-95" dirty="0"/>
              <a:t> </a:t>
            </a:r>
            <a:r>
              <a:rPr spc="145" dirty="0"/>
              <a:t>of</a:t>
            </a:r>
            <a:r>
              <a:rPr spc="-95" dirty="0"/>
              <a:t> </a:t>
            </a:r>
            <a:r>
              <a:rPr spc="240" dirty="0"/>
              <a:t>my</a:t>
            </a:r>
            <a:r>
              <a:rPr spc="-100" dirty="0"/>
              <a:t> </a:t>
            </a:r>
            <a:r>
              <a:rPr spc="150" dirty="0"/>
              <a:t>validation</a:t>
            </a:r>
            <a:r>
              <a:rPr spc="-95" dirty="0"/>
              <a:t> </a:t>
            </a:r>
            <a:r>
              <a:rPr spc="185" dirty="0"/>
              <a:t>data</a:t>
            </a:r>
            <a:r>
              <a:rPr spc="-95" dirty="0"/>
              <a:t> </a:t>
            </a:r>
            <a:r>
              <a:rPr spc="170" dirty="0"/>
              <a:t>on </a:t>
            </a:r>
            <a:r>
              <a:rPr spc="130" dirty="0"/>
              <a:t>hand.</a:t>
            </a:r>
          </a:p>
          <a:p>
            <a:pPr marL="509270">
              <a:lnSpc>
                <a:spcPct val="100000"/>
              </a:lnSpc>
              <a:spcBef>
                <a:spcPts val="390"/>
              </a:spcBef>
            </a:pPr>
            <a:r>
              <a:rPr spc="175" dirty="0"/>
              <a:t>Methodology</a:t>
            </a:r>
          </a:p>
          <a:p>
            <a:pPr marL="1006475" marR="60325">
              <a:lnSpc>
                <a:spcPct val="114100"/>
              </a:lnSpc>
            </a:pPr>
            <a:r>
              <a:rPr spc="195" dirty="0"/>
              <a:t>Merged</a:t>
            </a:r>
            <a:r>
              <a:rPr spc="-90" dirty="0"/>
              <a:t> </a:t>
            </a:r>
            <a:r>
              <a:rPr spc="180" dirty="0"/>
              <a:t>the</a:t>
            </a:r>
            <a:r>
              <a:rPr spc="-85" dirty="0"/>
              <a:t> </a:t>
            </a:r>
            <a:r>
              <a:rPr spc="140" dirty="0"/>
              <a:t>original</a:t>
            </a:r>
            <a:r>
              <a:rPr spc="-90" dirty="0"/>
              <a:t> </a:t>
            </a:r>
            <a:r>
              <a:rPr spc="150" dirty="0"/>
              <a:t>validation</a:t>
            </a:r>
            <a:r>
              <a:rPr spc="-85" dirty="0"/>
              <a:t> </a:t>
            </a:r>
            <a:r>
              <a:rPr spc="180" dirty="0"/>
              <a:t>dataframe</a:t>
            </a:r>
            <a:r>
              <a:rPr spc="-85" dirty="0"/>
              <a:t> </a:t>
            </a:r>
            <a:r>
              <a:rPr spc="155" dirty="0"/>
              <a:t>(consisting</a:t>
            </a:r>
            <a:r>
              <a:rPr spc="-90" dirty="0"/>
              <a:t> </a:t>
            </a:r>
            <a:r>
              <a:rPr spc="145" dirty="0"/>
              <a:t>of</a:t>
            </a:r>
            <a:r>
              <a:rPr spc="-85" dirty="0"/>
              <a:t> </a:t>
            </a:r>
            <a:r>
              <a:rPr spc="45" dirty="0"/>
              <a:t>505 </a:t>
            </a:r>
            <a:r>
              <a:rPr spc="175" dirty="0"/>
              <a:t>customers)</a:t>
            </a:r>
            <a:r>
              <a:rPr spc="-90" dirty="0"/>
              <a:t> </a:t>
            </a:r>
            <a:r>
              <a:rPr spc="175" dirty="0"/>
              <a:t>to</a:t>
            </a:r>
            <a:r>
              <a:rPr spc="-85" dirty="0"/>
              <a:t> </a:t>
            </a:r>
            <a:r>
              <a:rPr spc="180" dirty="0"/>
              <a:t>the</a:t>
            </a:r>
            <a:r>
              <a:rPr spc="-85" dirty="0"/>
              <a:t> </a:t>
            </a:r>
            <a:r>
              <a:rPr spc="165" dirty="0"/>
              <a:t>ad-</a:t>
            </a:r>
            <a:r>
              <a:rPr spc="190" dirty="0"/>
              <a:t>hoc</a:t>
            </a:r>
            <a:r>
              <a:rPr spc="-85" dirty="0"/>
              <a:t> </a:t>
            </a:r>
            <a:r>
              <a:rPr spc="160" dirty="0"/>
              <a:t>'predicted</a:t>
            </a:r>
            <a:r>
              <a:rPr spc="-85" dirty="0"/>
              <a:t> </a:t>
            </a:r>
            <a:r>
              <a:rPr spc="165" dirty="0"/>
              <a:t>classes'’dataframe</a:t>
            </a:r>
            <a:r>
              <a:rPr spc="-85" dirty="0"/>
              <a:t> </a:t>
            </a:r>
            <a:r>
              <a:rPr spc="45" dirty="0"/>
              <a:t>I </a:t>
            </a:r>
            <a:r>
              <a:rPr spc="195" dirty="0"/>
              <a:t>had</a:t>
            </a:r>
            <a:r>
              <a:rPr spc="-95" dirty="0"/>
              <a:t> </a:t>
            </a:r>
            <a:r>
              <a:rPr spc="175" dirty="0"/>
              <a:t>created</a:t>
            </a:r>
            <a:r>
              <a:rPr spc="-90" dirty="0"/>
              <a:t> </a:t>
            </a:r>
            <a:r>
              <a:rPr spc="175" dirty="0"/>
              <a:t>to</a:t>
            </a:r>
            <a:r>
              <a:rPr spc="-90" dirty="0"/>
              <a:t> </a:t>
            </a:r>
            <a:r>
              <a:rPr spc="170" dirty="0"/>
              <a:t>construct</a:t>
            </a:r>
            <a:r>
              <a:rPr spc="-90" dirty="0"/>
              <a:t> </a:t>
            </a:r>
            <a:r>
              <a:rPr spc="180" dirty="0"/>
              <a:t>the</a:t>
            </a:r>
            <a:r>
              <a:rPr spc="-90" dirty="0"/>
              <a:t> </a:t>
            </a:r>
            <a:r>
              <a:rPr spc="160" dirty="0"/>
              <a:t>Decile</a:t>
            </a:r>
            <a:r>
              <a:rPr spc="-95" dirty="0"/>
              <a:t> </a:t>
            </a:r>
            <a:r>
              <a:rPr spc="140" dirty="0"/>
              <a:t>Chart.</a:t>
            </a:r>
            <a:r>
              <a:rPr spc="-90" dirty="0"/>
              <a:t> </a:t>
            </a:r>
            <a:r>
              <a:rPr spc="175" dirty="0"/>
              <a:t>Simple</a:t>
            </a:r>
            <a:r>
              <a:rPr spc="-90" dirty="0"/>
              <a:t> </a:t>
            </a:r>
            <a:r>
              <a:rPr spc="180" dirty="0"/>
              <a:t>becaused </a:t>
            </a:r>
            <a:r>
              <a:rPr spc="185" dirty="0"/>
              <a:t>customerID</a:t>
            </a:r>
            <a:r>
              <a:rPr spc="-95" dirty="0"/>
              <a:t> </a:t>
            </a:r>
            <a:r>
              <a:rPr spc="210" dirty="0"/>
              <a:t>was</a:t>
            </a:r>
            <a:r>
              <a:rPr spc="-95" dirty="0"/>
              <a:t> </a:t>
            </a:r>
            <a:r>
              <a:rPr spc="180" dirty="0"/>
              <a:t>kept</a:t>
            </a:r>
            <a:r>
              <a:rPr spc="-90" dirty="0"/>
              <a:t> </a:t>
            </a:r>
            <a:r>
              <a:rPr spc="190" dirty="0"/>
              <a:t>as</a:t>
            </a:r>
            <a:r>
              <a:rPr spc="-95" dirty="0"/>
              <a:t> </a:t>
            </a:r>
            <a:r>
              <a:rPr spc="165" dirty="0"/>
              <a:t>primary</a:t>
            </a:r>
            <a:r>
              <a:rPr spc="-95" dirty="0"/>
              <a:t> </a:t>
            </a:r>
            <a:r>
              <a:rPr spc="185" dirty="0"/>
              <a:t>key</a:t>
            </a:r>
            <a:r>
              <a:rPr spc="-90" dirty="0"/>
              <a:t> </a:t>
            </a:r>
            <a:r>
              <a:rPr spc="135" dirty="0"/>
              <a:t>in</a:t>
            </a:r>
            <a:r>
              <a:rPr spc="-95" dirty="0"/>
              <a:t> </a:t>
            </a:r>
            <a:r>
              <a:rPr spc="120" dirty="0"/>
              <a:t>both.</a:t>
            </a:r>
          </a:p>
          <a:p>
            <a:pPr marL="1006475" marR="33655">
              <a:lnSpc>
                <a:spcPct val="114100"/>
              </a:lnSpc>
            </a:pPr>
            <a:r>
              <a:rPr spc="180" dirty="0"/>
              <a:t>Sorted</a:t>
            </a:r>
            <a:r>
              <a:rPr spc="-100" dirty="0"/>
              <a:t> </a:t>
            </a:r>
            <a:r>
              <a:rPr spc="170" dirty="0"/>
              <a:t>records</a:t>
            </a:r>
            <a:r>
              <a:rPr spc="-95" dirty="0"/>
              <a:t> </a:t>
            </a:r>
            <a:r>
              <a:rPr spc="135" dirty="0"/>
              <a:t>in</a:t>
            </a:r>
            <a:r>
              <a:rPr spc="-95" dirty="0"/>
              <a:t> </a:t>
            </a:r>
            <a:r>
              <a:rPr spc="180" dirty="0"/>
              <a:t>descending</a:t>
            </a:r>
            <a:r>
              <a:rPr spc="-95" dirty="0"/>
              <a:t> </a:t>
            </a:r>
            <a:r>
              <a:rPr spc="130" dirty="0"/>
              <a:t>order,</a:t>
            </a:r>
            <a:r>
              <a:rPr spc="-95" dirty="0"/>
              <a:t> </a:t>
            </a:r>
            <a:r>
              <a:rPr spc="190" dirty="0"/>
              <a:t>based</a:t>
            </a:r>
            <a:r>
              <a:rPr spc="-100" dirty="0"/>
              <a:t> </a:t>
            </a:r>
            <a:r>
              <a:rPr spc="195" dirty="0"/>
              <a:t>on</a:t>
            </a:r>
            <a:r>
              <a:rPr spc="-95" dirty="0"/>
              <a:t> </a:t>
            </a:r>
            <a:r>
              <a:rPr spc="145" dirty="0"/>
              <a:t>"probability</a:t>
            </a:r>
            <a:r>
              <a:rPr spc="-95" dirty="0"/>
              <a:t> </a:t>
            </a:r>
            <a:r>
              <a:rPr spc="120" dirty="0"/>
              <a:t>of churn".</a:t>
            </a:r>
          </a:p>
          <a:p>
            <a:pPr marL="1006475" marR="5080">
              <a:lnSpc>
                <a:spcPct val="114100"/>
              </a:lnSpc>
            </a:pPr>
            <a:r>
              <a:rPr spc="204" dirty="0"/>
              <a:t>Used</a:t>
            </a:r>
            <a:r>
              <a:rPr spc="-100" dirty="0"/>
              <a:t> </a:t>
            </a:r>
            <a:r>
              <a:rPr spc="180" dirty="0"/>
              <a:t>the</a:t>
            </a:r>
            <a:r>
              <a:rPr spc="-95" dirty="0"/>
              <a:t> </a:t>
            </a:r>
            <a:r>
              <a:rPr spc="130" dirty="0"/>
              <a:t>iloc</a:t>
            </a:r>
            <a:r>
              <a:rPr spc="-95" dirty="0"/>
              <a:t> </a:t>
            </a:r>
            <a:r>
              <a:rPr spc="204" dirty="0"/>
              <a:t>method</a:t>
            </a:r>
            <a:r>
              <a:rPr spc="-95" dirty="0"/>
              <a:t> </a:t>
            </a:r>
            <a:r>
              <a:rPr spc="175" dirty="0"/>
              <a:t>to</a:t>
            </a:r>
            <a:r>
              <a:rPr spc="-95" dirty="0"/>
              <a:t> </a:t>
            </a:r>
            <a:r>
              <a:rPr spc="160" dirty="0"/>
              <a:t>only</a:t>
            </a:r>
            <a:r>
              <a:rPr spc="-100" dirty="0"/>
              <a:t> </a:t>
            </a:r>
            <a:r>
              <a:rPr spc="170" dirty="0"/>
              <a:t>run</a:t>
            </a:r>
            <a:r>
              <a:rPr spc="-95" dirty="0"/>
              <a:t> </a:t>
            </a:r>
            <a:r>
              <a:rPr spc="180" dirty="0"/>
              <a:t>the</a:t>
            </a:r>
            <a:r>
              <a:rPr spc="-95" dirty="0"/>
              <a:t> </a:t>
            </a:r>
            <a:r>
              <a:rPr spc="125" dirty="0"/>
              <a:t>first</a:t>
            </a:r>
            <a:r>
              <a:rPr spc="-95" dirty="0"/>
              <a:t> </a:t>
            </a:r>
            <a:r>
              <a:rPr spc="-65" dirty="0"/>
              <a:t>152</a:t>
            </a:r>
            <a:r>
              <a:rPr spc="-95" dirty="0"/>
              <a:t> </a:t>
            </a:r>
            <a:r>
              <a:rPr spc="170" dirty="0"/>
              <a:t>records</a:t>
            </a:r>
            <a:r>
              <a:rPr spc="-100" dirty="0"/>
              <a:t> </a:t>
            </a:r>
            <a:r>
              <a:rPr spc="165" dirty="0"/>
              <a:t>through </a:t>
            </a:r>
            <a:r>
              <a:rPr spc="180" dirty="0"/>
              <a:t>the</a:t>
            </a:r>
            <a:r>
              <a:rPr spc="-100" dirty="0"/>
              <a:t> </a:t>
            </a:r>
            <a:r>
              <a:rPr spc="105" dirty="0"/>
              <a:t>tree.</a:t>
            </a:r>
          </a:p>
        </p:txBody>
      </p:sp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73335" y="9504464"/>
            <a:ext cx="95250" cy="952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8705" y="4855411"/>
            <a:ext cx="890905" cy="588645"/>
          </a:xfrm>
          <a:custGeom>
            <a:avLst/>
            <a:gdLst/>
            <a:ahLst/>
            <a:cxnLst/>
            <a:rect l="l" t="t" r="r" b="b"/>
            <a:pathLst>
              <a:path w="890905" h="588645">
                <a:moveTo>
                  <a:pt x="47285" y="588385"/>
                </a:moveTo>
                <a:lnTo>
                  <a:pt x="40776" y="588366"/>
                </a:lnTo>
                <a:lnTo>
                  <a:pt x="33211" y="588283"/>
                </a:lnTo>
                <a:lnTo>
                  <a:pt x="1445" y="559598"/>
                </a:lnTo>
                <a:lnTo>
                  <a:pt x="0" y="552461"/>
                </a:lnTo>
                <a:lnTo>
                  <a:pt x="1120" y="537372"/>
                </a:lnTo>
                <a:lnTo>
                  <a:pt x="229440" y="216385"/>
                </a:lnTo>
                <a:lnTo>
                  <a:pt x="260873" y="201896"/>
                </a:lnTo>
                <a:lnTo>
                  <a:pt x="263834" y="202033"/>
                </a:lnTo>
                <a:lnTo>
                  <a:pt x="445962" y="381464"/>
                </a:lnTo>
                <a:lnTo>
                  <a:pt x="750444" y="80817"/>
                </a:lnTo>
                <a:lnTo>
                  <a:pt x="647632" y="80817"/>
                </a:lnTo>
                <a:lnTo>
                  <a:pt x="613171" y="60542"/>
                </a:lnTo>
                <a:lnTo>
                  <a:pt x="608200" y="45694"/>
                </a:lnTo>
                <a:lnTo>
                  <a:pt x="608200" y="35145"/>
                </a:lnTo>
                <a:lnTo>
                  <a:pt x="637306" y="1266"/>
                </a:lnTo>
                <a:lnTo>
                  <a:pt x="855005" y="0"/>
                </a:lnTo>
                <a:lnTo>
                  <a:pt x="860175" y="1009"/>
                </a:lnTo>
                <a:lnTo>
                  <a:pt x="889160" y="29892"/>
                </a:lnTo>
                <a:lnTo>
                  <a:pt x="890188" y="35059"/>
                </a:lnTo>
                <a:lnTo>
                  <a:pt x="890185" y="242433"/>
                </a:lnTo>
                <a:lnTo>
                  <a:pt x="890318" y="247875"/>
                </a:lnTo>
                <a:lnTo>
                  <a:pt x="860461" y="282764"/>
                </a:lnTo>
                <a:lnTo>
                  <a:pt x="855230" y="283820"/>
                </a:lnTo>
                <a:lnTo>
                  <a:pt x="844345" y="283820"/>
                </a:lnTo>
                <a:lnTo>
                  <a:pt x="810187" y="253128"/>
                </a:lnTo>
                <a:lnTo>
                  <a:pt x="809257" y="247875"/>
                </a:lnTo>
                <a:lnTo>
                  <a:pt x="809389" y="242433"/>
                </a:lnTo>
                <a:lnTo>
                  <a:pt x="809389" y="136307"/>
                </a:lnTo>
                <a:lnTo>
                  <a:pt x="473233" y="468131"/>
                </a:lnTo>
                <a:lnTo>
                  <a:pt x="444045" y="479730"/>
                </a:lnTo>
                <a:lnTo>
                  <a:pt x="435846" y="478813"/>
                </a:lnTo>
                <a:lnTo>
                  <a:pt x="428328" y="476373"/>
                </a:lnTo>
                <a:lnTo>
                  <a:pt x="421489" y="472410"/>
                </a:lnTo>
                <a:lnTo>
                  <a:pt x="415329" y="466923"/>
                </a:lnTo>
                <a:lnTo>
                  <a:pt x="264604" y="305947"/>
                </a:lnTo>
                <a:lnTo>
                  <a:pt x="69819" y="576849"/>
                </a:lnTo>
                <a:lnTo>
                  <a:pt x="65027" y="580980"/>
                </a:lnTo>
                <a:lnTo>
                  <a:pt x="53437" y="586912"/>
                </a:lnTo>
                <a:lnTo>
                  <a:pt x="47285" y="588385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67503" y="5905873"/>
            <a:ext cx="1212215" cy="161925"/>
          </a:xfrm>
          <a:custGeom>
            <a:avLst/>
            <a:gdLst/>
            <a:ahLst/>
            <a:cxnLst/>
            <a:rect l="l" t="t" r="r" b="b"/>
            <a:pathLst>
              <a:path w="1212214" h="161925">
                <a:moveTo>
                  <a:pt x="1098806" y="161605"/>
                </a:moveTo>
                <a:lnTo>
                  <a:pt x="113249" y="161605"/>
                </a:lnTo>
                <a:lnTo>
                  <a:pt x="105370" y="160822"/>
                </a:lnTo>
                <a:lnTo>
                  <a:pt x="67495" y="149303"/>
                </a:lnTo>
                <a:lnTo>
                  <a:pt x="29916" y="120448"/>
                </a:lnTo>
                <a:lnTo>
                  <a:pt x="6215" y="79422"/>
                </a:lnTo>
                <a:lnTo>
                  <a:pt x="0" y="0"/>
                </a:lnTo>
                <a:lnTo>
                  <a:pt x="1212055" y="0"/>
                </a:lnTo>
                <a:lnTo>
                  <a:pt x="1212046" y="48366"/>
                </a:lnTo>
                <a:lnTo>
                  <a:pt x="1199743" y="94118"/>
                </a:lnTo>
                <a:lnTo>
                  <a:pt x="1170888" y="131699"/>
                </a:lnTo>
                <a:lnTo>
                  <a:pt x="1129863" y="155401"/>
                </a:lnTo>
                <a:lnTo>
                  <a:pt x="1098806" y="161605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48299" y="5582673"/>
            <a:ext cx="283210" cy="242570"/>
          </a:xfrm>
          <a:custGeom>
            <a:avLst/>
            <a:gdLst/>
            <a:ahLst/>
            <a:cxnLst/>
            <a:rect l="l" t="t" r="r" b="b"/>
            <a:pathLst>
              <a:path w="283210" h="242570">
                <a:moveTo>
                  <a:pt x="282820" y="242404"/>
                </a:moveTo>
                <a:lnTo>
                  <a:pt x="0" y="242404"/>
                </a:lnTo>
                <a:lnTo>
                  <a:pt x="7" y="75483"/>
                </a:lnTo>
                <a:lnTo>
                  <a:pt x="16606" y="31513"/>
                </a:lnTo>
                <a:lnTo>
                  <a:pt x="54810" y="4135"/>
                </a:lnTo>
                <a:lnTo>
                  <a:pt x="75515" y="0"/>
                </a:lnTo>
                <a:lnTo>
                  <a:pt x="207327" y="0"/>
                </a:lnTo>
                <a:lnTo>
                  <a:pt x="251300" y="16585"/>
                </a:lnTo>
                <a:lnTo>
                  <a:pt x="278678" y="54781"/>
                </a:lnTo>
                <a:lnTo>
                  <a:pt x="282820" y="80788"/>
                </a:lnTo>
                <a:lnTo>
                  <a:pt x="282820" y="242404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32132" y="5421051"/>
            <a:ext cx="283210" cy="404495"/>
          </a:xfrm>
          <a:custGeom>
            <a:avLst/>
            <a:gdLst/>
            <a:ahLst/>
            <a:cxnLst/>
            <a:rect l="l" t="t" r="r" b="b"/>
            <a:pathLst>
              <a:path w="283210" h="404495">
                <a:moveTo>
                  <a:pt x="282797" y="404026"/>
                </a:moveTo>
                <a:lnTo>
                  <a:pt x="0" y="404026"/>
                </a:lnTo>
                <a:lnTo>
                  <a:pt x="4" y="75514"/>
                </a:lnTo>
                <a:lnTo>
                  <a:pt x="16585" y="31532"/>
                </a:lnTo>
                <a:lnTo>
                  <a:pt x="54783" y="4145"/>
                </a:lnTo>
                <a:lnTo>
                  <a:pt x="80795" y="0"/>
                </a:lnTo>
                <a:lnTo>
                  <a:pt x="207306" y="7"/>
                </a:lnTo>
                <a:lnTo>
                  <a:pt x="251283" y="16599"/>
                </a:lnTo>
                <a:lnTo>
                  <a:pt x="278659" y="54807"/>
                </a:lnTo>
                <a:lnTo>
                  <a:pt x="282797" y="404026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15942" y="5259459"/>
            <a:ext cx="283210" cy="565785"/>
          </a:xfrm>
          <a:custGeom>
            <a:avLst/>
            <a:gdLst/>
            <a:ahLst/>
            <a:cxnLst/>
            <a:rect l="l" t="t" r="r" b="b"/>
            <a:pathLst>
              <a:path w="283210" h="565785">
                <a:moveTo>
                  <a:pt x="282820" y="565618"/>
                </a:moveTo>
                <a:lnTo>
                  <a:pt x="0" y="565618"/>
                </a:lnTo>
                <a:lnTo>
                  <a:pt x="7" y="75493"/>
                </a:lnTo>
                <a:lnTo>
                  <a:pt x="16592" y="31520"/>
                </a:lnTo>
                <a:lnTo>
                  <a:pt x="54788" y="4142"/>
                </a:lnTo>
                <a:lnTo>
                  <a:pt x="80795" y="0"/>
                </a:lnTo>
                <a:lnTo>
                  <a:pt x="207306" y="4"/>
                </a:lnTo>
                <a:lnTo>
                  <a:pt x="251288" y="16585"/>
                </a:lnTo>
                <a:lnTo>
                  <a:pt x="278675" y="54783"/>
                </a:lnTo>
                <a:lnTo>
                  <a:pt x="282820" y="565618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65959" y="4644115"/>
            <a:ext cx="1249045" cy="1270000"/>
          </a:xfrm>
          <a:custGeom>
            <a:avLst/>
            <a:gdLst/>
            <a:ahLst/>
            <a:cxnLst/>
            <a:rect l="l" t="t" r="r" b="b"/>
            <a:pathLst>
              <a:path w="1249045" h="1270000">
                <a:moveTo>
                  <a:pt x="52366" y="419991"/>
                </a:moveTo>
                <a:lnTo>
                  <a:pt x="55143" y="404589"/>
                </a:lnTo>
                <a:lnTo>
                  <a:pt x="57731" y="390772"/>
                </a:lnTo>
                <a:lnTo>
                  <a:pt x="59962" y="376815"/>
                </a:lnTo>
                <a:lnTo>
                  <a:pt x="61820" y="362804"/>
                </a:lnTo>
                <a:lnTo>
                  <a:pt x="63201" y="349735"/>
                </a:lnTo>
                <a:lnTo>
                  <a:pt x="63306" y="348739"/>
                </a:lnTo>
                <a:lnTo>
                  <a:pt x="63010" y="341065"/>
                </a:lnTo>
                <a:lnTo>
                  <a:pt x="62916" y="338640"/>
                </a:lnTo>
                <a:lnTo>
                  <a:pt x="60786" y="329106"/>
                </a:lnTo>
                <a:lnTo>
                  <a:pt x="56983" y="320295"/>
                </a:lnTo>
                <a:lnTo>
                  <a:pt x="56915" y="320137"/>
                </a:lnTo>
                <a:lnTo>
                  <a:pt x="31840" y="291007"/>
                </a:lnTo>
                <a:lnTo>
                  <a:pt x="0" y="260725"/>
                </a:lnTo>
                <a:lnTo>
                  <a:pt x="55447" y="252098"/>
                </a:lnTo>
                <a:lnTo>
                  <a:pt x="68320" y="250422"/>
                </a:lnTo>
                <a:lnTo>
                  <a:pt x="76898" y="249967"/>
                </a:lnTo>
                <a:lnTo>
                  <a:pt x="84656" y="247206"/>
                </a:lnTo>
                <a:lnTo>
                  <a:pt x="98529" y="237072"/>
                </a:lnTo>
                <a:lnTo>
                  <a:pt x="103518" y="230521"/>
                </a:lnTo>
                <a:lnTo>
                  <a:pt x="106559" y="222486"/>
                </a:lnTo>
                <a:lnTo>
                  <a:pt x="111925" y="210653"/>
                </a:lnTo>
                <a:lnTo>
                  <a:pt x="117624" y="198818"/>
                </a:lnTo>
                <a:lnTo>
                  <a:pt x="123590" y="186867"/>
                </a:lnTo>
                <a:lnTo>
                  <a:pt x="136491" y="161432"/>
                </a:lnTo>
                <a:lnTo>
                  <a:pt x="138616" y="165510"/>
                </a:lnTo>
                <a:lnTo>
                  <a:pt x="140740" y="169483"/>
                </a:lnTo>
                <a:lnTo>
                  <a:pt x="142695" y="173392"/>
                </a:lnTo>
                <a:lnTo>
                  <a:pt x="148147" y="183687"/>
                </a:lnTo>
                <a:lnTo>
                  <a:pt x="153314" y="194118"/>
                </a:lnTo>
                <a:lnTo>
                  <a:pt x="158195" y="204686"/>
                </a:lnTo>
                <a:lnTo>
                  <a:pt x="162791" y="215391"/>
                </a:lnTo>
                <a:lnTo>
                  <a:pt x="164482" y="220649"/>
                </a:lnTo>
                <a:lnTo>
                  <a:pt x="166944" y="225516"/>
                </a:lnTo>
                <a:lnTo>
                  <a:pt x="201529" y="250779"/>
                </a:lnTo>
                <a:lnTo>
                  <a:pt x="206915" y="251644"/>
                </a:lnTo>
                <a:lnTo>
                  <a:pt x="212328" y="251644"/>
                </a:lnTo>
                <a:lnTo>
                  <a:pt x="223628" y="252733"/>
                </a:lnTo>
                <a:lnTo>
                  <a:pt x="235039" y="254249"/>
                </a:lnTo>
                <a:lnTo>
                  <a:pt x="246635" y="256062"/>
                </a:lnTo>
                <a:lnTo>
                  <a:pt x="275936" y="260938"/>
                </a:lnTo>
                <a:lnTo>
                  <a:pt x="254352" y="281327"/>
                </a:lnTo>
                <a:lnTo>
                  <a:pt x="244580" y="290432"/>
                </a:lnTo>
                <a:lnTo>
                  <a:pt x="234919" y="299247"/>
                </a:lnTo>
                <a:lnTo>
                  <a:pt x="225291" y="307781"/>
                </a:lnTo>
                <a:lnTo>
                  <a:pt x="221694" y="310289"/>
                </a:lnTo>
                <a:lnTo>
                  <a:pt x="218575" y="313293"/>
                </a:lnTo>
                <a:lnTo>
                  <a:pt x="207611" y="341065"/>
                </a:lnTo>
                <a:lnTo>
                  <a:pt x="207546" y="345448"/>
                </a:lnTo>
                <a:lnTo>
                  <a:pt x="208164" y="349735"/>
                </a:lnTo>
                <a:lnTo>
                  <a:pt x="209464" y="353922"/>
                </a:lnTo>
                <a:lnTo>
                  <a:pt x="212232" y="366486"/>
                </a:lnTo>
                <a:lnTo>
                  <a:pt x="214599" y="379118"/>
                </a:lnTo>
                <a:lnTo>
                  <a:pt x="215406" y="384332"/>
                </a:lnTo>
                <a:lnTo>
                  <a:pt x="136194" y="384332"/>
                </a:lnTo>
                <a:lnTo>
                  <a:pt x="125954" y="385259"/>
                </a:lnTo>
                <a:lnTo>
                  <a:pt x="90549" y="399574"/>
                </a:lnTo>
                <a:lnTo>
                  <a:pt x="57103" y="417484"/>
                </a:lnTo>
                <a:lnTo>
                  <a:pt x="52366" y="419991"/>
                </a:lnTo>
                <a:close/>
              </a:path>
              <a:path w="1249045" h="1270000">
                <a:moveTo>
                  <a:pt x="220150" y="419991"/>
                </a:moveTo>
                <a:lnTo>
                  <a:pt x="182213" y="399727"/>
                </a:lnTo>
                <a:lnTo>
                  <a:pt x="146433" y="385259"/>
                </a:lnTo>
                <a:lnTo>
                  <a:pt x="136194" y="384332"/>
                </a:lnTo>
                <a:lnTo>
                  <a:pt x="215406" y="384332"/>
                </a:lnTo>
                <a:lnTo>
                  <a:pt x="216566" y="391819"/>
                </a:lnTo>
                <a:lnTo>
                  <a:pt x="218769" y="409602"/>
                </a:lnTo>
                <a:lnTo>
                  <a:pt x="220150" y="419991"/>
                </a:lnTo>
                <a:close/>
              </a:path>
              <a:path w="1249045" h="1270000">
                <a:moveTo>
                  <a:pt x="664609" y="76200"/>
                </a:moveTo>
                <a:lnTo>
                  <a:pt x="583944" y="76200"/>
                </a:lnTo>
                <a:lnTo>
                  <a:pt x="587165" y="63500"/>
                </a:lnTo>
                <a:lnTo>
                  <a:pt x="592627" y="63500"/>
                </a:lnTo>
                <a:lnTo>
                  <a:pt x="594736" y="50800"/>
                </a:lnTo>
                <a:lnTo>
                  <a:pt x="596230" y="50800"/>
                </a:lnTo>
                <a:lnTo>
                  <a:pt x="601248" y="38100"/>
                </a:lnTo>
                <a:lnTo>
                  <a:pt x="606660" y="25400"/>
                </a:lnTo>
                <a:lnTo>
                  <a:pt x="612392" y="12700"/>
                </a:lnTo>
                <a:lnTo>
                  <a:pt x="622997" y="0"/>
                </a:lnTo>
                <a:lnTo>
                  <a:pt x="625376" y="0"/>
                </a:lnTo>
                <a:lnTo>
                  <a:pt x="639144" y="25400"/>
                </a:lnTo>
                <a:lnTo>
                  <a:pt x="645353" y="38100"/>
                </a:lnTo>
                <a:lnTo>
                  <a:pt x="651272" y="38100"/>
                </a:lnTo>
                <a:lnTo>
                  <a:pt x="656838" y="50800"/>
                </a:lnTo>
                <a:lnTo>
                  <a:pt x="659781" y="63500"/>
                </a:lnTo>
                <a:lnTo>
                  <a:pt x="664609" y="76200"/>
                </a:lnTo>
                <a:close/>
              </a:path>
              <a:path w="1249045" h="1270000">
                <a:moveTo>
                  <a:pt x="706153" y="88900"/>
                </a:moveTo>
                <a:lnTo>
                  <a:pt x="542483" y="88900"/>
                </a:lnTo>
                <a:lnTo>
                  <a:pt x="554740" y="76200"/>
                </a:lnTo>
                <a:lnTo>
                  <a:pt x="693696" y="76200"/>
                </a:lnTo>
                <a:lnTo>
                  <a:pt x="706153" y="88900"/>
                </a:lnTo>
                <a:close/>
              </a:path>
              <a:path w="1249045" h="1270000">
                <a:moveTo>
                  <a:pt x="742458" y="114300"/>
                </a:moveTo>
                <a:lnTo>
                  <a:pt x="507447" y="114300"/>
                </a:lnTo>
                <a:lnTo>
                  <a:pt x="499719" y="101600"/>
                </a:lnTo>
                <a:lnTo>
                  <a:pt x="493388" y="101600"/>
                </a:lnTo>
                <a:lnTo>
                  <a:pt x="490032" y="88900"/>
                </a:lnTo>
                <a:lnTo>
                  <a:pt x="761889" y="88900"/>
                </a:lnTo>
                <a:lnTo>
                  <a:pt x="751480" y="101600"/>
                </a:lnTo>
                <a:lnTo>
                  <a:pt x="742458" y="114300"/>
                </a:lnTo>
                <a:close/>
              </a:path>
              <a:path w="1249045" h="1270000">
                <a:moveTo>
                  <a:pt x="715918" y="139700"/>
                </a:moveTo>
                <a:lnTo>
                  <a:pt x="532073" y="139700"/>
                </a:lnTo>
                <a:lnTo>
                  <a:pt x="523624" y="127000"/>
                </a:lnTo>
                <a:lnTo>
                  <a:pt x="515415" y="114300"/>
                </a:lnTo>
                <a:lnTo>
                  <a:pt x="733603" y="114300"/>
                </a:lnTo>
                <a:lnTo>
                  <a:pt x="724796" y="127000"/>
                </a:lnTo>
                <a:lnTo>
                  <a:pt x="715918" y="139700"/>
                </a:lnTo>
                <a:close/>
              </a:path>
              <a:path w="1249045" h="1270000">
                <a:moveTo>
                  <a:pt x="703112" y="152400"/>
                </a:moveTo>
                <a:lnTo>
                  <a:pt x="547229" y="152400"/>
                </a:lnTo>
                <a:lnTo>
                  <a:pt x="540566" y="139700"/>
                </a:lnTo>
                <a:lnTo>
                  <a:pt x="708744" y="139700"/>
                </a:lnTo>
                <a:lnTo>
                  <a:pt x="703112" y="152400"/>
                </a:lnTo>
                <a:close/>
              </a:path>
              <a:path w="1249045" h="1270000">
                <a:moveTo>
                  <a:pt x="697875" y="165100"/>
                </a:moveTo>
                <a:lnTo>
                  <a:pt x="553347" y="165100"/>
                </a:lnTo>
                <a:lnTo>
                  <a:pt x="549784" y="152400"/>
                </a:lnTo>
                <a:lnTo>
                  <a:pt x="700939" y="152400"/>
                </a:lnTo>
                <a:lnTo>
                  <a:pt x="697875" y="165100"/>
                </a:lnTo>
                <a:close/>
              </a:path>
              <a:path w="1249045" h="1270000">
                <a:moveTo>
                  <a:pt x="1148052" y="228600"/>
                </a:moveTo>
                <a:lnTo>
                  <a:pt x="1081656" y="228600"/>
                </a:lnTo>
                <a:lnTo>
                  <a:pt x="1084626" y="215900"/>
                </a:lnTo>
                <a:lnTo>
                  <a:pt x="1102078" y="177800"/>
                </a:lnTo>
                <a:lnTo>
                  <a:pt x="1114686" y="152400"/>
                </a:lnTo>
                <a:lnTo>
                  <a:pt x="1117065" y="165100"/>
                </a:lnTo>
                <a:lnTo>
                  <a:pt x="1128120" y="177800"/>
                </a:lnTo>
                <a:lnTo>
                  <a:pt x="1134196" y="190500"/>
                </a:lnTo>
                <a:lnTo>
                  <a:pt x="1139933" y="203200"/>
                </a:lnTo>
                <a:lnTo>
                  <a:pt x="1145277" y="215900"/>
                </a:lnTo>
                <a:lnTo>
                  <a:pt x="1148052" y="228600"/>
                </a:lnTo>
                <a:close/>
              </a:path>
              <a:path w="1249045" h="1270000">
                <a:moveTo>
                  <a:pt x="541251" y="254000"/>
                </a:moveTo>
                <a:lnTo>
                  <a:pt x="542653" y="241300"/>
                </a:lnTo>
                <a:lnTo>
                  <a:pt x="545255" y="228600"/>
                </a:lnTo>
                <a:lnTo>
                  <a:pt x="547217" y="215900"/>
                </a:lnTo>
                <a:lnTo>
                  <a:pt x="549383" y="203200"/>
                </a:lnTo>
                <a:lnTo>
                  <a:pt x="551872" y="190500"/>
                </a:lnTo>
                <a:lnTo>
                  <a:pt x="553553" y="190500"/>
                </a:lnTo>
                <a:lnTo>
                  <a:pt x="554367" y="177800"/>
                </a:lnTo>
                <a:lnTo>
                  <a:pt x="554262" y="165100"/>
                </a:lnTo>
                <a:lnTo>
                  <a:pt x="697059" y="165100"/>
                </a:lnTo>
                <a:lnTo>
                  <a:pt x="696953" y="177800"/>
                </a:lnTo>
                <a:lnTo>
                  <a:pt x="697463" y="177800"/>
                </a:lnTo>
                <a:lnTo>
                  <a:pt x="698795" y="190500"/>
                </a:lnTo>
                <a:lnTo>
                  <a:pt x="701371" y="203200"/>
                </a:lnTo>
                <a:lnTo>
                  <a:pt x="703599" y="215900"/>
                </a:lnTo>
                <a:lnTo>
                  <a:pt x="602093" y="215900"/>
                </a:lnTo>
                <a:lnTo>
                  <a:pt x="591126" y="228600"/>
                </a:lnTo>
                <a:lnTo>
                  <a:pt x="579893" y="228600"/>
                </a:lnTo>
                <a:lnTo>
                  <a:pt x="568198" y="241300"/>
                </a:lnTo>
                <a:lnTo>
                  <a:pt x="541251" y="254000"/>
                </a:lnTo>
                <a:close/>
              </a:path>
              <a:path w="1249045" h="1270000">
                <a:moveTo>
                  <a:pt x="708440" y="241300"/>
                </a:moveTo>
                <a:lnTo>
                  <a:pt x="683370" y="241300"/>
                </a:lnTo>
                <a:lnTo>
                  <a:pt x="671664" y="228600"/>
                </a:lnTo>
                <a:lnTo>
                  <a:pt x="660416" y="228600"/>
                </a:lnTo>
                <a:lnTo>
                  <a:pt x="649424" y="215900"/>
                </a:lnTo>
                <a:lnTo>
                  <a:pt x="703599" y="215900"/>
                </a:lnTo>
                <a:lnTo>
                  <a:pt x="705639" y="228600"/>
                </a:lnTo>
                <a:lnTo>
                  <a:pt x="708440" y="241300"/>
                </a:lnTo>
                <a:close/>
              </a:path>
              <a:path w="1249045" h="1270000">
                <a:moveTo>
                  <a:pt x="1165758" y="241300"/>
                </a:moveTo>
                <a:lnTo>
                  <a:pt x="1063756" y="241300"/>
                </a:lnTo>
                <a:lnTo>
                  <a:pt x="1076887" y="228600"/>
                </a:lnTo>
                <a:lnTo>
                  <a:pt x="1152704" y="228600"/>
                </a:lnTo>
                <a:lnTo>
                  <a:pt x="1165758" y="241300"/>
                </a:lnTo>
                <a:close/>
              </a:path>
              <a:path w="1249045" h="1270000">
                <a:moveTo>
                  <a:pt x="710075" y="254000"/>
                </a:moveTo>
                <a:lnTo>
                  <a:pt x="700388" y="241300"/>
                </a:lnTo>
                <a:lnTo>
                  <a:pt x="709226" y="241300"/>
                </a:lnTo>
                <a:lnTo>
                  <a:pt x="710075" y="254000"/>
                </a:lnTo>
                <a:close/>
              </a:path>
              <a:path w="1249045" h="1270000">
                <a:moveTo>
                  <a:pt x="1220627" y="254000"/>
                </a:moveTo>
                <a:lnTo>
                  <a:pt x="1008339" y="254000"/>
                </a:lnTo>
                <a:lnTo>
                  <a:pt x="1022031" y="241300"/>
                </a:lnTo>
                <a:lnTo>
                  <a:pt x="1207150" y="241300"/>
                </a:lnTo>
                <a:lnTo>
                  <a:pt x="1220627" y="254000"/>
                </a:lnTo>
                <a:close/>
              </a:path>
              <a:path w="1249045" h="1270000">
                <a:moveTo>
                  <a:pt x="1202521" y="304800"/>
                </a:moveTo>
                <a:lnTo>
                  <a:pt x="1022325" y="304800"/>
                </a:lnTo>
                <a:lnTo>
                  <a:pt x="1011677" y="292100"/>
                </a:lnTo>
                <a:lnTo>
                  <a:pt x="1000460" y="279400"/>
                </a:lnTo>
                <a:lnTo>
                  <a:pt x="984334" y="266700"/>
                </a:lnTo>
                <a:lnTo>
                  <a:pt x="980000" y="254000"/>
                </a:lnTo>
                <a:lnTo>
                  <a:pt x="1249032" y="254000"/>
                </a:lnTo>
                <a:lnTo>
                  <a:pt x="1242277" y="266700"/>
                </a:lnTo>
                <a:lnTo>
                  <a:pt x="1233397" y="266700"/>
                </a:lnTo>
                <a:lnTo>
                  <a:pt x="1215901" y="292100"/>
                </a:lnTo>
                <a:lnTo>
                  <a:pt x="1207033" y="292100"/>
                </a:lnTo>
                <a:lnTo>
                  <a:pt x="1202521" y="304800"/>
                </a:lnTo>
                <a:close/>
              </a:path>
              <a:path w="1249045" h="1270000">
                <a:moveTo>
                  <a:pt x="1186318" y="330200"/>
                </a:moveTo>
                <a:lnTo>
                  <a:pt x="1040415" y="330200"/>
                </a:lnTo>
                <a:lnTo>
                  <a:pt x="1037266" y="317500"/>
                </a:lnTo>
                <a:lnTo>
                  <a:pt x="1032536" y="304800"/>
                </a:lnTo>
                <a:lnTo>
                  <a:pt x="1198638" y="304800"/>
                </a:lnTo>
                <a:lnTo>
                  <a:pt x="1192124" y="317500"/>
                </a:lnTo>
                <a:lnTo>
                  <a:pt x="1189660" y="317500"/>
                </a:lnTo>
                <a:lnTo>
                  <a:pt x="1186318" y="330200"/>
                </a:lnTo>
                <a:close/>
              </a:path>
              <a:path w="1249045" h="1270000">
                <a:moveTo>
                  <a:pt x="1030964" y="419100"/>
                </a:moveTo>
                <a:lnTo>
                  <a:pt x="1031792" y="406400"/>
                </a:lnTo>
                <a:lnTo>
                  <a:pt x="1035967" y="381000"/>
                </a:lnTo>
                <a:lnTo>
                  <a:pt x="1038285" y="368300"/>
                </a:lnTo>
                <a:lnTo>
                  <a:pt x="1040321" y="355600"/>
                </a:lnTo>
                <a:lnTo>
                  <a:pt x="1041968" y="342900"/>
                </a:lnTo>
                <a:lnTo>
                  <a:pt x="1041982" y="330200"/>
                </a:lnTo>
                <a:lnTo>
                  <a:pt x="1185526" y="330200"/>
                </a:lnTo>
                <a:lnTo>
                  <a:pt x="1185611" y="342900"/>
                </a:lnTo>
                <a:lnTo>
                  <a:pt x="1186654" y="355600"/>
                </a:lnTo>
                <a:lnTo>
                  <a:pt x="1188487" y="355600"/>
                </a:lnTo>
                <a:lnTo>
                  <a:pt x="1190864" y="368300"/>
                </a:lnTo>
                <a:lnTo>
                  <a:pt x="1192956" y="381000"/>
                </a:lnTo>
                <a:lnTo>
                  <a:pt x="1092316" y="381000"/>
                </a:lnTo>
                <a:lnTo>
                  <a:pt x="1080884" y="393700"/>
                </a:lnTo>
                <a:lnTo>
                  <a:pt x="1069166" y="393700"/>
                </a:lnTo>
                <a:lnTo>
                  <a:pt x="1057136" y="406400"/>
                </a:lnTo>
                <a:lnTo>
                  <a:pt x="1030964" y="419100"/>
                </a:lnTo>
                <a:close/>
              </a:path>
              <a:path w="1249045" h="1270000">
                <a:moveTo>
                  <a:pt x="1199130" y="419100"/>
                </a:moveTo>
                <a:lnTo>
                  <a:pt x="1194117" y="406400"/>
                </a:lnTo>
                <a:lnTo>
                  <a:pt x="1172293" y="406400"/>
                </a:lnTo>
                <a:lnTo>
                  <a:pt x="1160379" y="393700"/>
                </a:lnTo>
                <a:lnTo>
                  <a:pt x="1148779" y="393700"/>
                </a:lnTo>
                <a:lnTo>
                  <a:pt x="1137481" y="381000"/>
                </a:lnTo>
                <a:lnTo>
                  <a:pt x="1192956" y="381000"/>
                </a:lnTo>
                <a:lnTo>
                  <a:pt x="1194901" y="393700"/>
                </a:lnTo>
                <a:lnTo>
                  <a:pt x="1198323" y="406400"/>
                </a:lnTo>
                <a:lnTo>
                  <a:pt x="1199130" y="419100"/>
                </a:lnTo>
                <a:close/>
              </a:path>
              <a:path w="1249045" h="1270000">
                <a:moveTo>
                  <a:pt x="697782" y="419100"/>
                </a:moveTo>
                <a:lnTo>
                  <a:pt x="549465" y="419100"/>
                </a:lnTo>
                <a:lnTo>
                  <a:pt x="574047" y="406400"/>
                </a:lnTo>
                <a:lnTo>
                  <a:pt x="661358" y="406400"/>
                </a:lnTo>
                <a:lnTo>
                  <a:pt x="697782" y="419100"/>
                </a:lnTo>
                <a:close/>
              </a:path>
              <a:path w="1249045" h="1270000">
                <a:moveTo>
                  <a:pt x="815302" y="469900"/>
                </a:moveTo>
                <a:lnTo>
                  <a:pt x="435116" y="469900"/>
                </a:lnTo>
                <a:lnTo>
                  <a:pt x="456396" y="457200"/>
                </a:lnTo>
                <a:lnTo>
                  <a:pt x="478498" y="444500"/>
                </a:lnTo>
                <a:lnTo>
                  <a:pt x="501422" y="431800"/>
                </a:lnTo>
                <a:lnTo>
                  <a:pt x="525167" y="419100"/>
                </a:lnTo>
                <a:lnTo>
                  <a:pt x="733332" y="419100"/>
                </a:lnTo>
                <a:lnTo>
                  <a:pt x="768007" y="431800"/>
                </a:lnTo>
                <a:lnTo>
                  <a:pt x="777799" y="444500"/>
                </a:lnTo>
                <a:lnTo>
                  <a:pt x="787426" y="444500"/>
                </a:lnTo>
                <a:lnTo>
                  <a:pt x="796889" y="457200"/>
                </a:lnTo>
                <a:lnTo>
                  <a:pt x="806187" y="457200"/>
                </a:lnTo>
                <a:lnTo>
                  <a:pt x="815302" y="469900"/>
                </a:lnTo>
                <a:close/>
              </a:path>
              <a:path w="1249045" h="1270000">
                <a:moveTo>
                  <a:pt x="550939" y="495300"/>
                </a:moveTo>
                <a:lnTo>
                  <a:pt x="401393" y="495300"/>
                </a:lnTo>
                <a:lnTo>
                  <a:pt x="412267" y="482600"/>
                </a:lnTo>
                <a:lnTo>
                  <a:pt x="423508" y="469900"/>
                </a:lnTo>
                <a:lnTo>
                  <a:pt x="592312" y="469900"/>
                </a:lnTo>
                <a:lnTo>
                  <a:pt x="583792" y="482600"/>
                </a:lnTo>
                <a:lnTo>
                  <a:pt x="558945" y="482600"/>
                </a:lnTo>
                <a:lnTo>
                  <a:pt x="550939" y="495300"/>
                </a:lnTo>
                <a:close/>
              </a:path>
              <a:path w="1249045" h="1270000">
                <a:moveTo>
                  <a:pt x="959648" y="812800"/>
                </a:moveTo>
                <a:lnTo>
                  <a:pt x="700628" y="812800"/>
                </a:lnTo>
                <a:lnTo>
                  <a:pt x="708338" y="800100"/>
                </a:lnTo>
                <a:lnTo>
                  <a:pt x="723174" y="800100"/>
                </a:lnTo>
                <a:lnTo>
                  <a:pt x="730267" y="787400"/>
                </a:lnTo>
                <a:lnTo>
                  <a:pt x="737097" y="787400"/>
                </a:lnTo>
                <a:lnTo>
                  <a:pt x="743664" y="774700"/>
                </a:lnTo>
                <a:lnTo>
                  <a:pt x="755982" y="774700"/>
                </a:lnTo>
                <a:lnTo>
                  <a:pt x="761673" y="762000"/>
                </a:lnTo>
                <a:lnTo>
                  <a:pt x="767044" y="749300"/>
                </a:lnTo>
                <a:lnTo>
                  <a:pt x="772093" y="749300"/>
                </a:lnTo>
                <a:lnTo>
                  <a:pt x="776798" y="736600"/>
                </a:lnTo>
                <a:lnTo>
                  <a:pt x="781136" y="736600"/>
                </a:lnTo>
                <a:lnTo>
                  <a:pt x="785106" y="723900"/>
                </a:lnTo>
                <a:lnTo>
                  <a:pt x="788710" y="723900"/>
                </a:lnTo>
                <a:lnTo>
                  <a:pt x="791930" y="711200"/>
                </a:lnTo>
                <a:lnTo>
                  <a:pt x="794751" y="698500"/>
                </a:lnTo>
                <a:lnTo>
                  <a:pt x="797171" y="698500"/>
                </a:lnTo>
                <a:lnTo>
                  <a:pt x="799193" y="685800"/>
                </a:lnTo>
                <a:lnTo>
                  <a:pt x="800806" y="673100"/>
                </a:lnTo>
                <a:lnTo>
                  <a:pt x="802002" y="673100"/>
                </a:lnTo>
                <a:lnTo>
                  <a:pt x="802782" y="660400"/>
                </a:lnTo>
                <a:lnTo>
                  <a:pt x="803145" y="647700"/>
                </a:lnTo>
                <a:lnTo>
                  <a:pt x="802606" y="635000"/>
                </a:lnTo>
                <a:lnTo>
                  <a:pt x="800371" y="622300"/>
                </a:lnTo>
                <a:lnTo>
                  <a:pt x="796439" y="596900"/>
                </a:lnTo>
                <a:lnTo>
                  <a:pt x="774978" y="558800"/>
                </a:lnTo>
                <a:lnTo>
                  <a:pt x="740490" y="520700"/>
                </a:lnTo>
                <a:lnTo>
                  <a:pt x="711674" y="495300"/>
                </a:lnTo>
                <a:lnTo>
                  <a:pt x="695759" y="482600"/>
                </a:lnTo>
                <a:lnTo>
                  <a:pt x="662187" y="482600"/>
                </a:lnTo>
                <a:lnTo>
                  <a:pt x="644848" y="469900"/>
                </a:lnTo>
                <a:lnTo>
                  <a:pt x="832923" y="469900"/>
                </a:lnTo>
                <a:lnTo>
                  <a:pt x="841428" y="482600"/>
                </a:lnTo>
                <a:lnTo>
                  <a:pt x="849714" y="495300"/>
                </a:lnTo>
                <a:lnTo>
                  <a:pt x="857760" y="495300"/>
                </a:lnTo>
                <a:lnTo>
                  <a:pt x="865569" y="508000"/>
                </a:lnTo>
                <a:lnTo>
                  <a:pt x="873139" y="508000"/>
                </a:lnTo>
                <a:lnTo>
                  <a:pt x="880455" y="520700"/>
                </a:lnTo>
                <a:lnTo>
                  <a:pt x="887501" y="533400"/>
                </a:lnTo>
                <a:lnTo>
                  <a:pt x="894278" y="533400"/>
                </a:lnTo>
                <a:lnTo>
                  <a:pt x="900786" y="546100"/>
                </a:lnTo>
                <a:lnTo>
                  <a:pt x="907010" y="558800"/>
                </a:lnTo>
                <a:lnTo>
                  <a:pt x="912937" y="558800"/>
                </a:lnTo>
                <a:lnTo>
                  <a:pt x="918569" y="571500"/>
                </a:lnTo>
                <a:lnTo>
                  <a:pt x="923903" y="584200"/>
                </a:lnTo>
                <a:lnTo>
                  <a:pt x="928931" y="596900"/>
                </a:lnTo>
                <a:lnTo>
                  <a:pt x="933640" y="596900"/>
                </a:lnTo>
                <a:lnTo>
                  <a:pt x="938032" y="609600"/>
                </a:lnTo>
                <a:lnTo>
                  <a:pt x="942105" y="622300"/>
                </a:lnTo>
                <a:lnTo>
                  <a:pt x="945851" y="635000"/>
                </a:lnTo>
                <a:lnTo>
                  <a:pt x="949263" y="647700"/>
                </a:lnTo>
                <a:lnTo>
                  <a:pt x="952341" y="647700"/>
                </a:lnTo>
                <a:lnTo>
                  <a:pt x="959544" y="685800"/>
                </a:lnTo>
                <a:lnTo>
                  <a:pt x="965128" y="736600"/>
                </a:lnTo>
                <a:lnTo>
                  <a:pt x="965468" y="762000"/>
                </a:lnTo>
                <a:lnTo>
                  <a:pt x="963641" y="787400"/>
                </a:lnTo>
                <a:lnTo>
                  <a:pt x="959648" y="812800"/>
                </a:lnTo>
                <a:close/>
              </a:path>
              <a:path w="1249045" h="1270000">
                <a:moveTo>
                  <a:pt x="474041" y="558800"/>
                </a:moveTo>
                <a:lnTo>
                  <a:pt x="344785" y="558800"/>
                </a:lnTo>
                <a:lnTo>
                  <a:pt x="353104" y="546100"/>
                </a:lnTo>
                <a:lnTo>
                  <a:pt x="361891" y="533400"/>
                </a:lnTo>
                <a:lnTo>
                  <a:pt x="371117" y="520700"/>
                </a:lnTo>
                <a:lnTo>
                  <a:pt x="380782" y="508000"/>
                </a:lnTo>
                <a:lnTo>
                  <a:pt x="390887" y="495300"/>
                </a:lnTo>
                <a:lnTo>
                  <a:pt x="535523" y="495300"/>
                </a:lnTo>
                <a:lnTo>
                  <a:pt x="528113" y="508000"/>
                </a:lnTo>
                <a:lnTo>
                  <a:pt x="514031" y="508000"/>
                </a:lnTo>
                <a:lnTo>
                  <a:pt x="507395" y="520700"/>
                </a:lnTo>
                <a:lnTo>
                  <a:pt x="501030" y="520700"/>
                </a:lnTo>
                <a:lnTo>
                  <a:pt x="494964" y="533400"/>
                </a:lnTo>
                <a:lnTo>
                  <a:pt x="489231" y="533400"/>
                </a:lnTo>
                <a:lnTo>
                  <a:pt x="483829" y="546100"/>
                </a:lnTo>
                <a:lnTo>
                  <a:pt x="478757" y="546100"/>
                </a:lnTo>
                <a:lnTo>
                  <a:pt x="474041" y="558800"/>
                </a:lnTo>
                <a:close/>
              </a:path>
              <a:path w="1249045" h="1270000">
                <a:moveTo>
                  <a:pt x="684668" y="546100"/>
                </a:moveTo>
                <a:lnTo>
                  <a:pt x="565626" y="546100"/>
                </a:lnTo>
                <a:lnTo>
                  <a:pt x="576809" y="533400"/>
                </a:lnTo>
                <a:lnTo>
                  <a:pt x="673472" y="533400"/>
                </a:lnTo>
                <a:lnTo>
                  <a:pt x="684668" y="546100"/>
                </a:lnTo>
                <a:close/>
              </a:path>
              <a:path w="1249045" h="1270000">
                <a:moveTo>
                  <a:pt x="705020" y="558800"/>
                </a:moveTo>
                <a:lnTo>
                  <a:pt x="545340" y="558800"/>
                </a:lnTo>
                <a:lnTo>
                  <a:pt x="555137" y="546100"/>
                </a:lnTo>
                <a:lnTo>
                  <a:pt x="695184" y="546100"/>
                </a:lnTo>
                <a:lnTo>
                  <a:pt x="705020" y="558800"/>
                </a:lnTo>
                <a:close/>
              </a:path>
              <a:path w="1249045" h="1270000">
                <a:moveTo>
                  <a:pt x="363015" y="952500"/>
                </a:moveTo>
                <a:lnTo>
                  <a:pt x="358999" y="952500"/>
                </a:lnTo>
                <a:lnTo>
                  <a:pt x="342082" y="939800"/>
                </a:lnTo>
                <a:lnTo>
                  <a:pt x="315049" y="889000"/>
                </a:lnTo>
                <a:lnTo>
                  <a:pt x="300332" y="850900"/>
                </a:lnTo>
                <a:lnTo>
                  <a:pt x="289942" y="812800"/>
                </a:lnTo>
                <a:lnTo>
                  <a:pt x="285900" y="774700"/>
                </a:lnTo>
                <a:lnTo>
                  <a:pt x="284759" y="762000"/>
                </a:lnTo>
                <a:lnTo>
                  <a:pt x="284206" y="749300"/>
                </a:lnTo>
                <a:lnTo>
                  <a:pt x="284243" y="736600"/>
                </a:lnTo>
                <a:lnTo>
                  <a:pt x="284868" y="723900"/>
                </a:lnTo>
                <a:lnTo>
                  <a:pt x="290272" y="685800"/>
                </a:lnTo>
                <a:lnTo>
                  <a:pt x="296768" y="660400"/>
                </a:lnTo>
                <a:lnTo>
                  <a:pt x="300878" y="635000"/>
                </a:lnTo>
                <a:lnTo>
                  <a:pt x="316517" y="596900"/>
                </a:lnTo>
                <a:lnTo>
                  <a:pt x="336965" y="558800"/>
                </a:lnTo>
                <a:lnTo>
                  <a:pt x="469705" y="558800"/>
                </a:lnTo>
                <a:lnTo>
                  <a:pt x="465748" y="571500"/>
                </a:lnTo>
                <a:lnTo>
                  <a:pt x="462170" y="584200"/>
                </a:lnTo>
                <a:lnTo>
                  <a:pt x="458989" y="584200"/>
                </a:lnTo>
                <a:lnTo>
                  <a:pt x="456221" y="596900"/>
                </a:lnTo>
                <a:lnTo>
                  <a:pt x="453865" y="609600"/>
                </a:lnTo>
                <a:lnTo>
                  <a:pt x="451922" y="609600"/>
                </a:lnTo>
                <a:lnTo>
                  <a:pt x="450401" y="622300"/>
                </a:lnTo>
                <a:lnTo>
                  <a:pt x="449309" y="635000"/>
                </a:lnTo>
                <a:lnTo>
                  <a:pt x="448647" y="635000"/>
                </a:lnTo>
                <a:lnTo>
                  <a:pt x="448415" y="647700"/>
                </a:lnTo>
                <a:lnTo>
                  <a:pt x="448570" y="660400"/>
                </a:lnTo>
                <a:lnTo>
                  <a:pt x="449154" y="660400"/>
                </a:lnTo>
                <a:lnTo>
                  <a:pt x="450168" y="673100"/>
                </a:lnTo>
                <a:lnTo>
                  <a:pt x="451610" y="685800"/>
                </a:lnTo>
                <a:lnTo>
                  <a:pt x="453475" y="685800"/>
                </a:lnTo>
                <a:lnTo>
                  <a:pt x="455751" y="698500"/>
                </a:lnTo>
                <a:lnTo>
                  <a:pt x="458441" y="711200"/>
                </a:lnTo>
                <a:lnTo>
                  <a:pt x="461544" y="711200"/>
                </a:lnTo>
                <a:lnTo>
                  <a:pt x="465043" y="723900"/>
                </a:lnTo>
                <a:lnTo>
                  <a:pt x="468923" y="736600"/>
                </a:lnTo>
                <a:lnTo>
                  <a:pt x="473184" y="736600"/>
                </a:lnTo>
                <a:lnTo>
                  <a:pt x="477825" y="749300"/>
                </a:lnTo>
                <a:lnTo>
                  <a:pt x="482823" y="749300"/>
                </a:lnTo>
                <a:lnTo>
                  <a:pt x="488154" y="762000"/>
                </a:lnTo>
                <a:lnTo>
                  <a:pt x="493820" y="762000"/>
                </a:lnTo>
                <a:lnTo>
                  <a:pt x="499819" y="774700"/>
                </a:lnTo>
                <a:lnTo>
                  <a:pt x="506121" y="774700"/>
                </a:lnTo>
                <a:lnTo>
                  <a:pt x="512696" y="787400"/>
                </a:lnTo>
                <a:lnTo>
                  <a:pt x="519545" y="787400"/>
                </a:lnTo>
                <a:lnTo>
                  <a:pt x="526667" y="800100"/>
                </a:lnTo>
                <a:lnTo>
                  <a:pt x="541587" y="800100"/>
                </a:lnTo>
                <a:lnTo>
                  <a:pt x="549351" y="812800"/>
                </a:lnTo>
                <a:lnTo>
                  <a:pt x="573699" y="812800"/>
                </a:lnTo>
                <a:lnTo>
                  <a:pt x="582076" y="825500"/>
                </a:lnTo>
                <a:lnTo>
                  <a:pt x="924666" y="825500"/>
                </a:lnTo>
                <a:lnTo>
                  <a:pt x="893191" y="850900"/>
                </a:lnTo>
                <a:lnTo>
                  <a:pt x="488391" y="850900"/>
                </a:lnTo>
                <a:lnTo>
                  <a:pt x="474609" y="863600"/>
                </a:lnTo>
                <a:lnTo>
                  <a:pt x="461156" y="863600"/>
                </a:lnTo>
                <a:lnTo>
                  <a:pt x="448030" y="876300"/>
                </a:lnTo>
                <a:lnTo>
                  <a:pt x="435339" y="876300"/>
                </a:lnTo>
                <a:lnTo>
                  <a:pt x="423186" y="889000"/>
                </a:lnTo>
                <a:lnTo>
                  <a:pt x="411574" y="901700"/>
                </a:lnTo>
                <a:lnTo>
                  <a:pt x="400501" y="901700"/>
                </a:lnTo>
                <a:lnTo>
                  <a:pt x="390055" y="914400"/>
                </a:lnTo>
                <a:lnTo>
                  <a:pt x="380326" y="927100"/>
                </a:lnTo>
                <a:lnTo>
                  <a:pt x="371312" y="939800"/>
                </a:lnTo>
                <a:lnTo>
                  <a:pt x="363015" y="952500"/>
                </a:lnTo>
                <a:close/>
              </a:path>
              <a:path w="1249045" h="1270000">
                <a:moveTo>
                  <a:pt x="749823" y="660400"/>
                </a:moveTo>
                <a:lnTo>
                  <a:pt x="501219" y="660400"/>
                </a:lnTo>
                <a:lnTo>
                  <a:pt x="501104" y="647700"/>
                </a:lnTo>
                <a:lnTo>
                  <a:pt x="501673" y="635000"/>
                </a:lnTo>
                <a:lnTo>
                  <a:pt x="504637" y="622300"/>
                </a:lnTo>
                <a:lnTo>
                  <a:pt x="506889" y="609600"/>
                </a:lnTo>
                <a:lnTo>
                  <a:pt x="512924" y="596900"/>
                </a:lnTo>
                <a:lnTo>
                  <a:pt x="516650" y="584200"/>
                </a:lnTo>
                <a:lnTo>
                  <a:pt x="525515" y="571500"/>
                </a:lnTo>
                <a:lnTo>
                  <a:pt x="530567" y="571500"/>
                </a:lnTo>
                <a:lnTo>
                  <a:pt x="536237" y="558800"/>
                </a:lnTo>
                <a:lnTo>
                  <a:pt x="714176" y="558800"/>
                </a:lnTo>
                <a:lnTo>
                  <a:pt x="722242" y="571500"/>
                </a:lnTo>
                <a:lnTo>
                  <a:pt x="729331" y="584200"/>
                </a:lnTo>
                <a:lnTo>
                  <a:pt x="735444" y="596900"/>
                </a:lnTo>
                <a:lnTo>
                  <a:pt x="740580" y="596900"/>
                </a:lnTo>
                <a:lnTo>
                  <a:pt x="744647" y="609600"/>
                </a:lnTo>
                <a:lnTo>
                  <a:pt x="747558" y="622300"/>
                </a:lnTo>
                <a:lnTo>
                  <a:pt x="749311" y="635000"/>
                </a:lnTo>
                <a:lnTo>
                  <a:pt x="749908" y="647700"/>
                </a:lnTo>
                <a:lnTo>
                  <a:pt x="749823" y="660400"/>
                </a:lnTo>
                <a:close/>
              </a:path>
              <a:path w="1249045" h="1270000">
                <a:moveTo>
                  <a:pt x="745710" y="685800"/>
                </a:moveTo>
                <a:lnTo>
                  <a:pt x="505537" y="685800"/>
                </a:lnTo>
                <a:lnTo>
                  <a:pt x="502128" y="660400"/>
                </a:lnTo>
                <a:lnTo>
                  <a:pt x="748967" y="660400"/>
                </a:lnTo>
                <a:lnTo>
                  <a:pt x="745710" y="685800"/>
                </a:lnTo>
                <a:close/>
              </a:path>
              <a:path w="1249045" h="1270000">
                <a:moveTo>
                  <a:pt x="701756" y="749300"/>
                </a:moveTo>
                <a:lnTo>
                  <a:pt x="547975" y="749300"/>
                </a:lnTo>
                <a:lnTo>
                  <a:pt x="538680" y="736600"/>
                </a:lnTo>
                <a:lnTo>
                  <a:pt x="532851" y="736600"/>
                </a:lnTo>
                <a:lnTo>
                  <a:pt x="527627" y="723900"/>
                </a:lnTo>
                <a:lnTo>
                  <a:pt x="518386" y="711200"/>
                </a:lnTo>
                <a:lnTo>
                  <a:pt x="514460" y="698500"/>
                </a:lnTo>
                <a:lnTo>
                  <a:pt x="508004" y="685800"/>
                </a:lnTo>
                <a:lnTo>
                  <a:pt x="743339" y="685800"/>
                </a:lnTo>
                <a:lnTo>
                  <a:pt x="737113" y="698500"/>
                </a:lnTo>
                <a:lnTo>
                  <a:pt x="733318" y="711200"/>
                </a:lnTo>
                <a:lnTo>
                  <a:pt x="724360" y="723900"/>
                </a:lnTo>
                <a:lnTo>
                  <a:pt x="719280" y="723900"/>
                </a:lnTo>
                <a:lnTo>
                  <a:pt x="707926" y="736600"/>
                </a:lnTo>
                <a:lnTo>
                  <a:pt x="701756" y="749300"/>
                </a:lnTo>
                <a:close/>
              </a:path>
              <a:path w="1249045" h="1270000">
                <a:moveTo>
                  <a:pt x="681401" y="762000"/>
                </a:moveTo>
                <a:lnTo>
                  <a:pt x="568448" y="762000"/>
                </a:lnTo>
                <a:lnTo>
                  <a:pt x="557898" y="749300"/>
                </a:lnTo>
                <a:lnTo>
                  <a:pt x="688430" y="749300"/>
                </a:lnTo>
                <a:lnTo>
                  <a:pt x="681401" y="762000"/>
                </a:lnTo>
                <a:close/>
              </a:path>
              <a:path w="1249045" h="1270000">
                <a:moveTo>
                  <a:pt x="643278" y="774700"/>
                </a:moveTo>
                <a:lnTo>
                  <a:pt x="603045" y="774700"/>
                </a:lnTo>
                <a:lnTo>
                  <a:pt x="591227" y="762000"/>
                </a:lnTo>
                <a:lnTo>
                  <a:pt x="658984" y="762000"/>
                </a:lnTo>
                <a:lnTo>
                  <a:pt x="643278" y="774700"/>
                </a:lnTo>
                <a:close/>
              </a:path>
              <a:path w="1249045" h="1270000">
                <a:moveTo>
                  <a:pt x="924666" y="825500"/>
                </a:moveTo>
                <a:lnTo>
                  <a:pt x="668183" y="825500"/>
                </a:lnTo>
                <a:lnTo>
                  <a:pt x="676482" y="812800"/>
                </a:lnTo>
                <a:lnTo>
                  <a:pt x="958395" y="812800"/>
                </a:lnTo>
                <a:lnTo>
                  <a:pt x="924666" y="825500"/>
                </a:lnTo>
                <a:close/>
              </a:path>
              <a:path w="1249045" h="1270000">
                <a:moveTo>
                  <a:pt x="837008" y="889000"/>
                </a:moveTo>
                <a:lnTo>
                  <a:pt x="801074" y="876300"/>
                </a:lnTo>
                <a:lnTo>
                  <a:pt x="760222" y="850900"/>
                </a:lnTo>
                <a:lnTo>
                  <a:pt x="893191" y="850900"/>
                </a:lnTo>
                <a:lnTo>
                  <a:pt x="863972" y="863600"/>
                </a:lnTo>
                <a:lnTo>
                  <a:pt x="837008" y="889000"/>
                </a:lnTo>
                <a:close/>
              </a:path>
              <a:path w="1249045" h="1270000">
                <a:moveTo>
                  <a:pt x="1061623" y="876300"/>
                </a:moveTo>
                <a:lnTo>
                  <a:pt x="990019" y="876300"/>
                </a:lnTo>
                <a:lnTo>
                  <a:pt x="997384" y="863600"/>
                </a:lnTo>
                <a:lnTo>
                  <a:pt x="1055076" y="863600"/>
                </a:lnTo>
                <a:lnTo>
                  <a:pt x="1061623" y="876300"/>
                </a:lnTo>
                <a:close/>
              </a:path>
              <a:path w="1249045" h="1270000">
                <a:moveTo>
                  <a:pt x="1112167" y="889000"/>
                </a:moveTo>
                <a:lnTo>
                  <a:pt x="947262" y="889000"/>
                </a:lnTo>
                <a:lnTo>
                  <a:pt x="954171" y="876300"/>
                </a:lnTo>
                <a:lnTo>
                  <a:pt x="1099936" y="876300"/>
                </a:lnTo>
                <a:lnTo>
                  <a:pt x="1112167" y="889000"/>
                </a:lnTo>
                <a:close/>
              </a:path>
              <a:path w="1249045" h="1270000">
                <a:moveTo>
                  <a:pt x="663827" y="901700"/>
                </a:moveTo>
                <a:lnTo>
                  <a:pt x="580431" y="901700"/>
                </a:lnTo>
                <a:lnTo>
                  <a:pt x="620626" y="889000"/>
                </a:lnTo>
                <a:lnTo>
                  <a:pt x="663827" y="901700"/>
                </a:lnTo>
                <a:close/>
              </a:path>
              <a:path w="1249045" h="1270000">
                <a:moveTo>
                  <a:pt x="1135465" y="901700"/>
                </a:moveTo>
                <a:lnTo>
                  <a:pt x="920782" y="901700"/>
                </a:lnTo>
                <a:lnTo>
                  <a:pt x="927203" y="889000"/>
                </a:lnTo>
                <a:lnTo>
                  <a:pt x="1129803" y="889000"/>
                </a:lnTo>
                <a:lnTo>
                  <a:pt x="1135465" y="901700"/>
                </a:lnTo>
                <a:close/>
              </a:path>
              <a:path w="1249045" h="1270000">
                <a:moveTo>
                  <a:pt x="765904" y="914400"/>
                </a:moveTo>
                <a:lnTo>
                  <a:pt x="489122" y="914400"/>
                </a:lnTo>
                <a:lnTo>
                  <a:pt x="505174" y="901700"/>
                </a:lnTo>
                <a:lnTo>
                  <a:pt x="753493" y="901700"/>
                </a:lnTo>
                <a:lnTo>
                  <a:pt x="765904" y="914400"/>
                </a:lnTo>
                <a:close/>
              </a:path>
              <a:path w="1249045" h="1270000">
                <a:moveTo>
                  <a:pt x="1151740" y="914400"/>
                </a:moveTo>
                <a:lnTo>
                  <a:pt x="902400" y="914400"/>
                </a:lnTo>
                <a:lnTo>
                  <a:pt x="908363" y="901700"/>
                </a:lnTo>
                <a:lnTo>
                  <a:pt x="1146446" y="901700"/>
                </a:lnTo>
                <a:lnTo>
                  <a:pt x="1151740" y="914400"/>
                </a:lnTo>
                <a:close/>
              </a:path>
              <a:path w="1249045" h="1270000">
                <a:moveTo>
                  <a:pt x="743654" y="1066800"/>
                </a:moveTo>
                <a:lnTo>
                  <a:pt x="526373" y="1066800"/>
                </a:lnTo>
                <a:lnTo>
                  <a:pt x="509263" y="1054100"/>
                </a:lnTo>
                <a:lnTo>
                  <a:pt x="492469" y="1054100"/>
                </a:lnTo>
                <a:lnTo>
                  <a:pt x="475991" y="1041400"/>
                </a:lnTo>
                <a:lnTo>
                  <a:pt x="459827" y="1041400"/>
                </a:lnTo>
                <a:lnTo>
                  <a:pt x="444046" y="1028700"/>
                </a:lnTo>
                <a:lnTo>
                  <a:pt x="428712" y="1016000"/>
                </a:lnTo>
                <a:lnTo>
                  <a:pt x="413824" y="1003300"/>
                </a:lnTo>
                <a:lnTo>
                  <a:pt x="399384" y="990600"/>
                </a:lnTo>
                <a:lnTo>
                  <a:pt x="405895" y="990600"/>
                </a:lnTo>
                <a:lnTo>
                  <a:pt x="413253" y="977900"/>
                </a:lnTo>
                <a:lnTo>
                  <a:pt x="421458" y="965200"/>
                </a:lnTo>
                <a:lnTo>
                  <a:pt x="430508" y="952500"/>
                </a:lnTo>
                <a:lnTo>
                  <a:pt x="440297" y="939800"/>
                </a:lnTo>
                <a:lnTo>
                  <a:pt x="450715" y="939800"/>
                </a:lnTo>
                <a:lnTo>
                  <a:pt x="461762" y="927100"/>
                </a:lnTo>
                <a:lnTo>
                  <a:pt x="473440" y="914400"/>
                </a:lnTo>
                <a:lnTo>
                  <a:pt x="776036" y="914400"/>
                </a:lnTo>
                <a:lnTo>
                  <a:pt x="785761" y="927100"/>
                </a:lnTo>
                <a:lnTo>
                  <a:pt x="795081" y="927100"/>
                </a:lnTo>
                <a:lnTo>
                  <a:pt x="803995" y="939800"/>
                </a:lnTo>
                <a:lnTo>
                  <a:pt x="788389" y="965200"/>
                </a:lnTo>
                <a:lnTo>
                  <a:pt x="777143" y="990600"/>
                </a:lnTo>
                <a:lnTo>
                  <a:pt x="770257" y="1028700"/>
                </a:lnTo>
                <a:lnTo>
                  <a:pt x="767731" y="1054100"/>
                </a:lnTo>
                <a:lnTo>
                  <a:pt x="743654" y="1066800"/>
                </a:lnTo>
                <a:close/>
              </a:path>
              <a:path w="1249045" h="1270000">
                <a:moveTo>
                  <a:pt x="1166810" y="927100"/>
                </a:moveTo>
                <a:lnTo>
                  <a:pt x="885542" y="927100"/>
                </a:lnTo>
                <a:lnTo>
                  <a:pt x="890982" y="914400"/>
                </a:lnTo>
                <a:lnTo>
                  <a:pt x="1161935" y="914400"/>
                </a:lnTo>
                <a:lnTo>
                  <a:pt x="1166810" y="927100"/>
                </a:lnTo>
                <a:close/>
              </a:path>
              <a:path w="1249045" h="1270000">
                <a:moveTo>
                  <a:pt x="1188848" y="952500"/>
                </a:moveTo>
                <a:lnTo>
                  <a:pt x="865795" y="952500"/>
                </a:lnTo>
                <a:lnTo>
                  <a:pt x="870422" y="939800"/>
                </a:lnTo>
                <a:lnTo>
                  <a:pt x="875263" y="939800"/>
                </a:lnTo>
                <a:lnTo>
                  <a:pt x="880303" y="927100"/>
                </a:lnTo>
                <a:lnTo>
                  <a:pt x="1176115" y="927100"/>
                </a:lnTo>
                <a:lnTo>
                  <a:pt x="1180523" y="939800"/>
                </a:lnTo>
                <a:lnTo>
                  <a:pt x="1188848" y="952500"/>
                </a:lnTo>
                <a:close/>
              </a:path>
              <a:path w="1249045" h="1270000">
                <a:moveTo>
                  <a:pt x="1200010" y="965200"/>
                </a:moveTo>
                <a:lnTo>
                  <a:pt x="857217" y="965200"/>
                </a:lnTo>
                <a:lnTo>
                  <a:pt x="861393" y="952500"/>
                </a:lnTo>
                <a:lnTo>
                  <a:pt x="1192747" y="952500"/>
                </a:lnTo>
                <a:lnTo>
                  <a:pt x="1200010" y="965200"/>
                </a:lnTo>
                <a:close/>
              </a:path>
              <a:path w="1249045" h="1270000">
                <a:moveTo>
                  <a:pt x="1217196" y="1003300"/>
                </a:moveTo>
                <a:lnTo>
                  <a:pt x="1174905" y="1003300"/>
                </a:lnTo>
                <a:lnTo>
                  <a:pt x="1169856" y="990600"/>
                </a:lnTo>
                <a:lnTo>
                  <a:pt x="1165331" y="977900"/>
                </a:lnTo>
                <a:lnTo>
                  <a:pt x="849553" y="977900"/>
                </a:lnTo>
                <a:lnTo>
                  <a:pt x="853268" y="965200"/>
                </a:lnTo>
                <a:lnTo>
                  <a:pt x="1203360" y="965200"/>
                </a:lnTo>
                <a:lnTo>
                  <a:pt x="1209491" y="977900"/>
                </a:lnTo>
                <a:lnTo>
                  <a:pt x="1212257" y="990600"/>
                </a:lnTo>
                <a:lnTo>
                  <a:pt x="1217196" y="1003300"/>
                </a:lnTo>
                <a:close/>
              </a:path>
              <a:path w="1249045" h="1270000">
                <a:moveTo>
                  <a:pt x="980085" y="1117600"/>
                </a:moveTo>
                <a:lnTo>
                  <a:pt x="937591" y="1066800"/>
                </a:lnTo>
                <a:lnTo>
                  <a:pt x="927315" y="1054100"/>
                </a:lnTo>
                <a:lnTo>
                  <a:pt x="917801" y="1054100"/>
                </a:lnTo>
                <a:lnTo>
                  <a:pt x="911990" y="1041400"/>
                </a:lnTo>
                <a:lnTo>
                  <a:pt x="827518" y="1041400"/>
                </a:lnTo>
                <a:lnTo>
                  <a:pt x="828913" y="1028700"/>
                </a:lnTo>
                <a:lnTo>
                  <a:pt x="830579" y="1016000"/>
                </a:lnTo>
                <a:lnTo>
                  <a:pt x="832513" y="1016000"/>
                </a:lnTo>
                <a:lnTo>
                  <a:pt x="834709" y="1003300"/>
                </a:lnTo>
                <a:lnTo>
                  <a:pt x="837168" y="1003300"/>
                </a:lnTo>
                <a:lnTo>
                  <a:pt x="839888" y="990600"/>
                </a:lnTo>
                <a:lnTo>
                  <a:pt x="842863" y="990600"/>
                </a:lnTo>
                <a:lnTo>
                  <a:pt x="846085" y="977900"/>
                </a:lnTo>
                <a:lnTo>
                  <a:pt x="1135322" y="977900"/>
                </a:lnTo>
                <a:lnTo>
                  <a:pt x="1128919" y="990600"/>
                </a:lnTo>
                <a:lnTo>
                  <a:pt x="980085" y="1117600"/>
                </a:lnTo>
                <a:close/>
              </a:path>
              <a:path w="1249045" h="1270000">
                <a:moveTo>
                  <a:pt x="1189054" y="1193800"/>
                </a:moveTo>
                <a:lnTo>
                  <a:pt x="864958" y="1193800"/>
                </a:lnTo>
                <a:lnTo>
                  <a:pt x="860592" y="1181100"/>
                </a:lnTo>
                <a:lnTo>
                  <a:pt x="995019" y="1181100"/>
                </a:lnTo>
                <a:lnTo>
                  <a:pt x="1000075" y="1168400"/>
                </a:lnTo>
                <a:lnTo>
                  <a:pt x="1070690" y="1117600"/>
                </a:lnTo>
                <a:lnTo>
                  <a:pt x="1117023" y="1066800"/>
                </a:lnTo>
                <a:lnTo>
                  <a:pt x="1152075" y="1041400"/>
                </a:lnTo>
                <a:lnTo>
                  <a:pt x="1163759" y="1028700"/>
                </a:lnTo>
                <a:lnTo>
                  <a:pt x="1173922" y="1016000"/>
                </a:lnTo>
                <a:lnTo>
                  <a:pt x="1176949" y="1003300"/>
                </a:lnTo>
                <a:lnTo>
                  <a:pt x="1219355" y="1003300"/>
                </a:lnTo>
                <a:lnTo>
                  <a:pt x="1223049" y="1016000"/>
                </a:lnTo>
                <a:lnTo>
                  <a:pt x="1224578" y="1028700"/>
                </a:lnTo>
                <a:lnTo>
                  <a:pt x="1226996" y="1041400"/>
                </a:lnTo>
                <a:lnTo>
                  <a:pt x="1227880" y="1041400"/>
                </a:lnTo>
                <a:lnTo>
                  <a:pt x="1228995" y="1054100"/>
                </a:lnTo>
                <a:lnTo>
                  <a:pt x="1229127" y="1066800"/>
                </a:lnTo>
                <a:lnTo>
                  <a:pt x="1228819" y="1079500"/>
                </a:lnTo>
                <a:lnTo>
                  <a:pt x="1228032" y="1092200"/>
                </a:lnTo>
                <a:lnTo>
                  <a:pt x="1226768" y="1104900"/>
                </a:lnTo>
                <a:lnTo>
                  <a:pt x="1225025" y="1104900"/>
                </a:lnTo>
                <a:lnTo>
                  <a:pt x="1222813" y="1117600"/>
                </a:lnTo>
                <a:lnTo>
                  <a:pt x="1220142" y="1130300"/>
                </a:lnTo>
                <a:lnTo>
                  <a:pt x="1217012" y="1143000"/>
                </a:lnTo>
                <a:lnTo>
                  <a:pt x="1213421" y="1143000"/>
                </a:lnTo>
                <a:lnTo>
                  <a:pt x="1209390" y="1155700"/>
                </a:lnTo>
                <a:lnTo>
                  <a:pt x="1204935" y="1168400"/>
                </a:lnTo>
                <a:lnTo>
                  <a:pt x="1200057" y="1168400"/>
                </a:lnTo>
                <a:lnTo>
                  <a:pt x="1194754" y="1181100"/>
                </a:lnTo>
                <a:lnTo>
                  <a:pt x="1189054" y="1193800"/>
                </a:lnTo>
                <a:close/>
              </a:path>
              <a:path w="1249045" h="1270000">
                <a:moveTo>
                  <a:pt x="886803" y="1054100"/>
                </a:moveTo>
                <a:lnTo>
                  <a:pt x="825544" y="1054100"/>
                </a:lnTo>
                <a:lnTo>
                  <a:pt x="826396" y="1041400"/>
                </a:lnTo>
                <a:lnTo>
                  <a:pt x="892059" y="1041400"/>
                </a:lnTo>
                <a:lnTo>
                  <a:pt x="886803" y="1054100"/>
                </a:lnTo>
                <a:close/>
              </a:path>
              <a:path w="1249045" h="1270000">
                <a:moveTo>
                  <a:pt x="880710" y="1092200"/>
                </a:moveTo>
                <a:lnTo>
                  <a:pt x="825415" y="1092200"/>
                </a:lnTo>
                <a:lnTo>
                  <a:pt x="824890" y="1079500"/>
                </a:lnTo>
                <a:lnTo>
                  <a:pt x="824665" y="1066800"/>
                </a:lnTo>
                <a:lnTo>
                  <a:pt x="824967" y="1054100"/>
                </a:lnTo>
                <a:lnTo>
                  <a:pt x="881282" y="1054100"/>
                </a:lnTo>
                <a:lnTo>
                  <a:pt x="877779" y="1066800"/>
                </a:lnTo>
                <a:lnTo>
                  <a:pt x="876789" y="1066800"/>
                </a:lnTo>
                <a:lnTo>
                  <a:pt x="876714" y="1079500"/>
                </a:lnTo>
                <a:lnTo>
                  <a:pt x="877483" y="1079500"/>
                </a:lnTo>
                <a:lnTo>
                  <a:pt x="880710" y="1092200"/>
                </a:lnTo>
                <a:close/>
              </a:path>
              <a:path w="1249045" h="1270000">
                <a:moveTo>
                  <a:pt x="694241" y="1079500"/>
                </a:moveTo>
                <a:lnTo>
                  <a:pt x="578960" y="1079500"/>
                </a:lnTo>
                <a:lnTo>
                  <a:pt x="561257" y="1066800"/>
                </a:lnTo>
                <a:lnTo>
                  <a:pt x="719157" y="1066800"/>
                </a:lnTo>
                <a:lnTo>
                  <a:pt x="694241" y="1079500"/>
                </a:lnTo>
                <a:close/>
              </a:path>
              <a:path w="1249045" h="1270000">
                <a:moveTo>
                  <a:pt x="956667" y="1181100"/>
                </a:moveTo>
                <a:lnTo>
                  <a:pt x="856458" y="1181100"/>
                </a:lnTo>
                <a:lnTo>
                  <a:pt x="852556" y="1168400"/>
                </a:lnTo>
                <a:lnTo>
                  <a:pt x="848887" y="1168400"/>
                </a:lnTo>
                <a:lnTo>
                  <a:pt x="845461" y="1155700"/>
                </a:lnTo>
                <a:lnTo>
                  <a:pt x="842286" y="1155700"/>
                </a:lnTo>
                <a:lnTo>
                  <a:pt x="839363" y="1143000"/>
                </a:lnTo>
                <a:lnTo>
                  <a:pt x="836691" y="1143000"/>
                </a:lnTo>
                <a:lnTo>
                  <a:pt x="834278" y="1130300"/>
                </a:lnTo>
                <a:lnTo>
                  <a:pt x="832131" y="1130300"/>
                </a:lnTo>
                <a:lnTo>
                  <a:pt x="830249" y="1117600"/>
                </a:lnTo>
                <a:lnTo>
                  <a:pt x="828633" y="1104900"/>
                </a:lnTo>
                <a:lnTo>
                  <a:pt x="827287" y="1104900"/>
                </a:lnTo>
                <a:lnTo>
                  <a:pt x="826214" y="1092200"/>
                </a:lnTo>
                <a:lnTo>
                  <a:pt x="886017" y="1092200"/>
                </a:lnTo>
                <a:lnTo>
                  <a:pt x="924894" y="1143000"/>
                </a:lnTo>
                <a:lnTo>
                  <a:pt x="952128" y="1168400"/>
                </a:lnTo>
                <a:lnTo>
                  <a:pt x="956667" y="1181100"/>
                </a:lnTo>
                <a:close/>
              </a:path>
              <a:path w="1249045" h="1270000">
                <a:moveTo>
                  <a:pt x="1130948" y="1244600"/>
                </a:moveTo>
                <a:lnTo>
                  <a:pt x="914837" y="1244600"/>
                </a:lnTo>
                <a:lnTo>
                  <a:pt x="899143" y="1231900"/>
                </a:lnTo>
                <a:lnTo>
                  <a:pt x="884551" y="1219200"/>
                </a:lnTo>
                <a:lnTo>
                  <a:pt x="879341" y="1206500"/>
                </a:lnTo>
                <a:lnTo>
                  <a:pt x="874339" y="1206500"/>
                </a:lnTo>
                <a:lnTo>
                  <a:pt x="869544" y="1193800"/>
                </a:lnTo>
                <a:lnTo>
                  <a:pt x="1182983" y="1193800"/>
                </a:lnTo>
                <a:lnTo>
                  <a:pt x="1176540" y="1206500"/>
                </a:lnTo>
                <a:lnTo>
                  <a:pt x="1169727" y="1219200"/>
                </a:lnTo>
                <a:lnTo>
                  <a:pt x="1162575" y="1219200"/>
                </a:lnTo>
                <a:lnTo>
                  <a:pt x="1155117" y="1231900"/>
                </a:lnTo>
                <a:lnTo>
                  <a:pt x="1139284" y="1231900"/>
                </a:lnTo>
                <a:lnTo>
                  <a:pt x="1130948" y="1244600"/>
                </a:lnTo>
                <a:close/>
              </a:path>
              <a:path w="1249045" h="1270000">
                <a:moveTo>
                  <a:pt x="1076533" y="1270000"/>
                </a:moveTo>
                <a:lnTo>
                  <a:pt x="968175" y="1270000"/>
                </a:lnTo>
                <a:lnTo>
                  <a:pt x="949532" y="1257300"/>
                </a:lnTo>
                <a:lnTo>
                  <a:pt x="931633" y="1244600"/>
                </a:lnTo>
                <a:lnTo>
                  <a:pt x="1122384" y="1244600"/>
                </a:lnTo>
                <a:lnTo>
                  <a:pt x="1113592" y="1257300"/>
                </a:lnTo>
                <a:lnTo>
                  <a:pt x="1086021" y="1257300"/>
                </a:lnTo>
                <a:lnTo>
                  <a:pt x="1076533" y="1270000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9300" y="2746246"/>
            <a:ext cx="1028700" cy="686985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148128"/>
            <a:ext cx="1028611" cy="413887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756810" y="1481958"/>
            <a:ext cx="161925" cy="1943100"/>
          </a:xfrm>
          <a:custGeom>
            <a:avLst/>
            <a:gdLst/>
            <a:ahLst/>
            <a:cxnLst/>
            <a:rect l="l" t="t" r="r" b="b"/>
            <a:pathLst>
              <a:path w="161925" h="1943100">
                <a:moveTo>
                  <a:pt x="0" y="1942984"/>
                </a:moveTo>
                <a:lnTo>
                  <a:pt x="0" y="0"/>
                </a:lnTo>
                <a:lnTo>
                  <a:pt x="161652" y="0"/>
                </a:lnTo>
                <a:lnTo>
                  <a:pt x="161652" y="1942984"/>
                </a:lnTo>
                <a:lnTo>
                  <a:pt x="0" y="1942984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6170" y="842061"/>
            <a:ext cx="1224823" cy="122482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73601" y="3137824"/>
            <a:ext cx="13525499" cy="55816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49423" y="722375"/>
            <a:ext cx="11981688" cy="188671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36734" y="972165"/>
            <a:ext cx="584200" cy="778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950" b="1" spc="-45" dirty="0">
                <a:solidFill>
                  <a:srgbClr val="FFFFFF"/>
                </a:solidFill>
                <a:latin typeface="Arial Narrow"/>
                <a:cs typeface="Arial Narrow"/>
              </a:rPr>
              <a:t>12</a:t>
            </a:r>
            <a:endParaRPr sz="495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9300" y="2746246"/>
            <a:ext cx="1028700" cy="68698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81009" cy="50396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669" y="1041399"/>
            <a:ext cx="5760750" cy="8216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68967" y="3015599"/>
            <a:ext cx="1334718" cy="13347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81409" y="2945394"/>
            <a:ext cx="1334718" cy="133472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89095" y="2174883"/>
            <a:ext cx="4097020" cy="991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300" spc="675" dirty="0"/>
              <a:t>APPENDIX</a:t>
            </a:r>
            <a:endParaRPr sz="6300"/>
          </a:p>
        </p:txBody>
      </p:sp>
      <p:sp>
        <p:nvSpPr>
          <p:cNvPr id="8" name="object 8"/>
          <p:cNvSpPr txBox="1"/>
          <p:nvPr/>
        </p:nvSpPr>
        <p:spPr>
          <a:xfrm>
            <a:off x="13735970" y="3144411"/>
            <a:ext cx="2400935" cy="22009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30"/>
              </a:spcBef>
            </a:pPr>
            <a:r>
              <a:rPr sz="5350" b="1" spc="335" dirty="0">
                <a:solidFill>
                  <a:srgbClr val="FFFFFF"/>
                </a:solidFill>
                <a:latin typeface="Arial Narrow"/>
                <a:cs typeface="Arial Narrow"/>
              </a:rPr>
              <a:t>02</a:t>
            </a:r>
            <a:endParaRPr sz="5350">
              <a:latin typeface="Arial Narrow"/>
              <a:cs typeface="Arial Narrow"/>
            </a:endParaRPr>
          </a:p>
          <a:p>
            <a:pPr marL="12700" marR="5080" algn="ctr">
              <a:lnSpc>
                <a:spcPct val="114999"/>
              </a:lnSpc>
              <a:spcBef>
                <a:spcPts val="3775"/>
              </a:spcBef>
            </a:pPr>
            <a:r>
              <a:rPr sz="2500" b="1" spc="229" dirty="0">
                <a:solidFill>
                  <a:srgbClr val="FFFFFF"/>
                </a:solidFill>
                <a:latin typeface="Arial Narrow"/>
                <a:cs typeface="Arial Narrow"/>
              </a:rPr>
              <a:t>Performance</a:t>
            </a:r>
            <a:r>
              <a:rPr sz="2500" b="1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500" b="1" spc="225" dirty="0">
                <a:solidFill>
                  <a:srgbClr val="FFFFFF"/>
                </a:solidFill>
                <a:latin typeface="Arial Narrow"/>
                <a:cs typeface="Arial Narrow"/>
              </a:rPr>
              <a:t>on </a:t>
            </a:r>
            <a:r>
              <a:rPr sz="2500" b="1" spc="250" dirty="0">
                <a:solidFill>
                  <a:srgbClr val="FFFFFF"/>
                </a:solidFill>
                <a:latin typeface="Arial Narrow"/>
                <a:cs typeface="Arial Narrow"/>
              </a:rPr>
              <a:t>Test</a:t>
            </a:r>
            <a:r>
              <a:rPr sz="2500" b="1" spc="-1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500" b="1" spc="235" dirty="0">
                <a:solidFill>
                  <a:srgbClr val="FFFFFF"/>
                </a:solidFill>
                <a:latin typeface="Arial Narrow"/>
                <a:cs typeface="Arial Narrow"/>
              </a:rPr>
              <a:t>Data</a:t>
            </a:r>
            <a:endParaRPr sz="2500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29238" y="3144411"/>
            <a:ext cx="3396615" cy="22009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994410">
              <a:lnSpc>
                <a:spcPct val="100000"/>
              </a:lnSpc>
              <a:spcBef>
                <a:spcPts val="130"/>
              </a:spcBef>
            </a:pPr>
            <a:r>
              <a:rPr sz="5350" b="1" spc="80" dirty="0">
                <a:solidFill>
                  <a:srgbClr val="FFFFFF"/>
                </a:solidFill>
                <a:latin typeface="Arial Narrow"/>
                <a:cs typeface="Arial Narrow"/>
              </a:rPr>
              <a:t>01</a:t>
            </a:r>
            <a:endParaRPr sz="5350">
              <a:latin typeface="Arial Narrow"/>
              <a:cs typeface="Arial Narrow"/>
            </a:endParaRPr>
          </a:p>
          <a:p>
            <a:pPr marL="890905" marR="5080" indent="-878840">
              <a:lnSpc>
                <a:spcPct val="114999"/>
              </a:lnSpc>
              <a:spcBef>
                <a:spcPts val="3775"/>
              </a:spcBef>
            </a:pPr>
            <a:r>
              <a:rPr sz="2500" b="1" spc="210" dirty="0">
                <a:solidFill>
                  <a:srgbClr val="FFFFFF"/>
                </a:solidFill>
                <a:latin typeface="Arial Narrow"/>
                <a:cs typeface="Arial Narrow"/>
              </a:rPr>
              <a:t>Additional</a:t>
            </a:r>
            <a:r>
              <a:rPr sz="2500" b="1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500" b="1" spc="220" dirty="0">
                <a:solidFill>
                  <a:srgbClr val="FFFFFF"/>
                </a:solidFill>
                <a:latin typeface="Arial Narrow"/>
                <a:cs typeface="Arial Narrow"/>
              </a:rPr>
              <a:t>Techniques </a:t>
            </a:r>
            <a:r>
              <a:rPr sz="2500" b="1" spc="265" dirty="0">
                <a:solidFill>
                  <a:srgbClr val="FFFFFF"/>
                </a:solidFill>
                <a:latin typeface="Arial Narrow"/>
                <a:cs typeface="Arial Narrow"/>
              </a:rPr>
              <a:t>Attempted</a:t>
            </a:r>
            <a:endParaRPr sz="25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034530" cy="10287000"/>
            <a:chOff x="0" y="0"/>
            <a:chExt cx="703453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05413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34113" cy="10286999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2184045" y="4884182"/>
            <a:ext cx="403860" cy="518795"/>
          </a:xfrm>
          <a:custGeom>
            <a:avLst/>
            <a:gdLst/>
            <a:ahLst/>
            <a:cxnLst/>
            <a:rect l="l" t="t" r="r" b="b"/>
            <a:pathLst>
              <a:path w="403859" h="518795">
                <a:moveTo>
                  <a:pt x="0" y="518325"/>
                </a:moveTo>
                <a:lnTo>
                  <a:pt x="0" y="0"/>
                </a:lnTo>
                <a:lnTo>
                  <a:pt x="403311" y="259317"/>
                </a:lnTo>
                <a:lnTo>
                  <a:pt x="490" y="518325"/>
                </a:lnTo>
                <a:lnTo>
                  <a:pt x="0" y="518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70884" y="3254783"/>
            <a:ext cx="403860" cy="518795"/>
          </a:xfrm>
          <a:custGeom>
            <a:avLst/>
            <a:gdLst/>
            <a:ahLst/>
            <a:cxnLst/>
            <a:rect l="l" t="t" r="r" b="b"/>
            <a:pathLst>
              <a:path w="403859" h="518795">
                <a:moveTo>
                  <a:pt x="0" y="518325"/>
                </a:moveTo>
                <a:lnTo>
                  <a:pt x="0" y="0"/>
                </a:lnTo>
                <a:lnTo>
                  <a:pt x="403311" y="259316"/>
                </a:lnTo>
                <a:lnTo>
                  <a:pt x="490" y="518325"/>
                </a:lnTo>
                <a:lnTo>
                  <a:pt x="0" y="518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70884" y="4884182"/>
            <a:ext cx="403860" cy="518795"/>
          </a:xfrm>
          <a:custGeom>
            <a:avLst/>
            <a:gdLst/>
            <a:ahLst/>
            <a:cxnLst/>
            <a:rect l="l" t="t" r="r" b="b"/>
            <a:pathLst>
              <a:path w="403859" h="518795">
                <a:moveTo>
                  <a:pt x="0" y="518325"/>
                </a:moveTo>
                <a:lnTo>
                  <a:pt x="0" y="0"/>
                </a:lnTo>
                <a:lnTo>
                  <a:pt x="403311" y="259316"/>
                </a:lnTo>
                <a:lnTo>
                  <a:pt x="490" y="518325"/>
                </a:lnTo>
                <a:lnTo>
                  <a:pt x="0" y="518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70884" y="6535558"/>
            <a:ext cx="403860" cy="518795"/>
          </a:xfrm>
          <a:custGeom>
            <a:avLst/>
            <a:gdLst/>
            <a:ahLst/>
            <a:cxnLst/>
            <a:rect l="l" t="t" r="r" b="b"/>
            <a:pathLst>
              <a:path w="403859" h="518795">
                <a:moveTo>
                  <a:pt x="0" y="518325"/>
                </a:moveTo>
                <a:lnTo>
                  <a:pt x="0" y="0"/>
                </a:lnTo>
                <a:lnTo>
                  <a:pt x="403311" y="259316"/>
                </a:lnTo>
                <a:lnTo>
                  <a:pt x="490" y="518325"/>
                </a:lnTo>
                <a:lnTo>
                  <a:pt x="0" y="518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84045" y="6535558"/>
            <a:ext cx="403860" cy="518795"/>
          </a:xfrm>
          <a:custGeom>
            <a:avLst/>
            <a:gdLst/>
            <a:ahLst/>
            <a:cxnLst/>
            <a:rect l="l" t="t" r="r" b="b"/>
            <a:pathLst>
              <a:path w="403859" h="518795">
                <a:moveTo>
                  <a:pt x="0" y="518325"/>
                </a:moveTo>
                <a:lnTo>
                  <a:pt x="0" y="0"/>
                </a:lnTo>
                <a:lnTo>
                  <a:pt x="403311" y="259317"/>
                </a:lnTo>
                <a:lnTo>
                  <a:pt x="490" y="518325"/>
                </a:lnTo>
                <a:lnTo>
                  <a:pt x="0" y="518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75774" y="3143476"/>
            <a:ext cx="1822450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95"/>
              </a:spcBef>
            </a:pPr>
            <a:r>
              <a:rPr sz="3150" b="1" spc="400" dirty="0">
                <a:solidFill>
                  <a:srgbClr val="17E3B1"/>
                </a:solidFill>
                <a:latin typeface="Arial Narrow"/>
                <a:cs typeface="Arial Narrow"/>
              </a:rPr>
              <a:t>RANDOM </a:t>
            </a:r>
            <a:r>
              <a:rPr sz="3150" b="1" spc="340" dirty="0">
                <a:solidFill>
                  <a:srgbClr val="17E3B1"/>
                </a:solidFill>
                <a:latin typeface="Arial Narrow"/>
                <a:cs typeface="Arial Narrow"/>
              </a:rPr>
              <a:t>FOREST</a:t>
            </a:r>
            <a:endParaRPr sz="3150"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74858" y="3112112"/>
            <a:ext cx="1961514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95"/>
              </a:spcBef>
            </a:pPr>
            <a:r>
              <a:rPr sz="3150" b="1" spc="325" dirty="0">
                <a:solidFill>
                  <a:srgbClr val="17E3B1"/>
                </a:solidFill>
                <a:latin typeface="Arial Narrow"/>
                <a:cs typeface="Arial Narrow"/>
              </a:rPr>
              <a:t>DECISION </a:t>
            </a:r>
            <a:r>
              <a:rPr sz="3150" b="1" spc="330" dirty="0">
                <a:solidFill>
                  <a:srgbClr val="17E3B1"/>
                </a:solidFill>
                <a:latin typeface="Arial Narrow"/>
                <a:cs typeface="Arial Narrow"/>
              </a:rPr>
              <a:t>TREES</a:t>
            </a:r>
            <a:endParaRPr sz="315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74099" y="4763702"/>
            <a:ext cx="2150110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95"/>
              </a:spcBef>
            </a:pPr>
            <a:r>
              <a:rPr sz="3150" b="1" spc="340" dirty="0">
                <a:solidFill>
                  <a:srgbClr val="17E3B1"/>
                </a:solidFill>
                <a:latin typeface="Arial Narrow"/>
                <a:cs typeface="Arial Narrow"/>
              </a:rPr>
              <a:t>GRADIENT </a:t>
            </a:r>
            <a:r>
              <a:rPr sz="3150" b="1" spc="345" dirty="0">
                <a:solidFill>
                  <a:srgbClr val="17E3B1"/>
                </a:solidFill>
                <a:latin typeface="Arial Narrow"/>
                <a:cs typeface="Arial Narrow"/>
              </a:rPr>
              <a:t>BOOSTING</a:t>
            </a:r>
            <a:endParaRPr sz="3150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75774" y="6415108"/>
            <a:ext cx="2381885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95"/>
              </a:spcBef>
            </a:pPr>
            <a:r>
              <a:rPr sz="3150" b="1" spc="340" dirty="0">
                <a:solidFill>
                  <a:srgbClr val="17E3B1"/>
                </a:solidFill>
                <a:latin typeface="Arial Narrow"/>
                <a:cs typeface="Arial Narrow"/>
              </a:rPr>
              <a:t>VOTING </a:t>
            </a:r>
            <a:r>
              <a:rPr sz="3150" b="1" spc="300" dirty="0">
                <a:solidFill>
                  <a:srgbClr val="17E3B1"/>
                </a:solidFill>
                <a:latin typeface="Arial Narrow"/>
                <a:cs typeface="Arial Narrow"/>
              </a:rPr>
              <a:t>CLASSIFIER</a:t>
            </a:r>
            <a:endParaRPr sz="3150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974858" y="6415108"/>
            <a:ext cx="4873625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95"/>
              </a:spcBef>
            </a:pPr>
            <a:r>
              <a:rPr sz="3150" b="1" spc="345" dirty="0">
                <a:solidFill>
                  <a:srgbClr val="17E3B1"/>
                </a:solidFill>
                <a:latin typeface="Arial Narrow"/>
                <a:cs typeface="Arial Narrow"/>
              </a:rPr>
              <a:t>INTERACTION</a:t>
            </a:r>
            <a:r>
              <a:rPr sz="3150" b="1" spc="-114" dirty="0">
                <a:solidFill>
                  <a:srgbClr val="17E3B1"/>
                </a:solidFill>
                <a:latin typeface="Arial Narrow"/>
                <a:cs typeface="Arial Narrow"/>
              </a:rPr>
              <a:t> </a:t>
            </a:r>
            <a:r>
              <a:rPr sz="3150" b="1" spc="375" dirty="0">
                <a:solidFill>
                  <a:srgbClr val="17E3B1"/>
                </a:solidFill>
                <a:latin typeface="Arial Narrow"/>
                <a:cs typeface="Arial Narrow"/>
              </a:rPr>
              <a:t>TERMS</a:t>
            </a:r>
            <a:r>
              <a:rPr sz="3150" b="1" spc="-114" dirty="0">
                <a:solidFill>
                  <a:srgbClr val="17E3B1"/>
                </a:solidFill>
                <a:latin typeface="Arial Narrow"/>
                <a:cs typeface="Arial Narrow"/>
              </a:rPr>
              <a:t> </a:t>
            </a:r>
            <a:r>
              <a:rPr sz="3150" b="1" spc="320" dirty="0">
                <a:solidFill>
                  <a:srgbClr val="17E3B1"/>
                </a:solidFill>
                <a:latin typeface="Arial Narrow"/>
                <a:cs typeface="Arial Narrow"/>
              </a:rPr>
              <a:t>&amp; </a:t>
            </a:r>
            <a:r>
              <a:rPr sz="3150" b="1" spc="350" dirty="0">
                <a:solidFill>
                  <a:srgbClr val="17E3B1"/>
                </a:solidFill>
                <a:latin typeface="Arial Narrow"/>
                <a:cs typeface="Arial Narrow"/>
              </a:rPr>
              <a:t>POLYNOMIAL</a:t>
            </a:r>
            <a:r>
              <a:rPr sz="3150" b="1" spc="-130" dirty="0">
                <a:solidFill>
                  <a:srgbClr val="17E3B1"/>
                </a:solidFill>
                <a:latin typeface="Arial Narrow"/>
                <a:cs typeface="Arial Narrow"/>
              </a:rPr>
              <a:t> </a:t>
            </a:r>
            <a:r>
              <a:rPr sz="3150" b="1" spc="335" dirty="0">
                <a:solidFill>
                  <a:srgbClr val="17E3B1"/>
                </a:solidFill>
                <a:latin typeface="Arial Narrow"/>
                <a:cs typeface="Arial Narrow"/>
              </a:rPr>
              <a:t>FEATURES</a:t>
            </a:r>
            <a:endParaRPr sz="3150">
              <a:latin typeface="Arial Narrow"/>
              <a:cs typeface="Arial Narrow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59300" y="2746246"/>
            <a:ext cx="1028700" cy="6869854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0" y="695061"/>
            <a:ext cx="6327775" cy="7172325"/>
            <a:chOff x="0" y="695061"/>
            <a:chExt cx="6327775" cy="717232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95061"/>
              <a:ext cx="1220297" cy="71720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224" y="3514343"/>
              <a:ext cx="6059424" cy="3276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2673" y="2418487"/>
              <a:ext cx="1224823" cy="122481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2974858" y="4763702"/>
            <a:ext cx="2436495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95"/>
              </a:spcBef>
            </a:pPr>
            <a:r>
              <a:rPr sz="3150" b="1" spc="254" dirty="0">
                <a:solidFill>
                  <a:srgbClr val="17E3B1"/>
                </a:solidFill>
                <a:latin typeface="Arial Narrow"/>
                <a:cs typeface="Arial Narrow"/>
              </a:rPr>
              <a:t>K-</a:t>
            </a:r>
            <a:r>
              <a:rPr sz="3150" b="1" spc="350" dirty="0">
                <a:solidFill>
                  <a:srgbClr val="17E3B1"/>
                </a:solidFill>
                <a:latin typeface="Arial Narrow"/>
                <a:cs typeface="Arial Narrow"/>
              </a:rPr>
              <a:t>NEAREST NEIGHBORS</a:t>
            </a:r>
            <a:endParaRPr sz="3150">
              <a:latin typeface="Arial Narrow"/>
              <a:cs typeface="Arial Narro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095458" y="3254776"/>
            <a:ext cx="403860" cy="518795"/>
          </a:xfrm>
          <a:custGeom>
            <a:avLst/>
            <a:gdLst/>
            <a:ahLst/>
            <a:cxnLst/>
            <a:rect l="l" t="t" r="r" b="b"/>
            <a:pathLst>
              <a:path w="403859" h="518795">
                <a:moveTo>
                  <a:pt x="0" y="518332"/>
                </a:moveTo>
                <a:lnTo>
                  <a:pt x="0" y="0"/>
                </a:lnTo>
                <a:lnTo>
                  <a:pt x="403322" y="259323"/>
                </a:lnTo>
                <a:lnTo>
                  <a:pt x="470" y="518332"/>
                </a:lnTo>
                <a:lnTo>
                  <a:pt x="0" y="5183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70884" y="8187696"/>
            <a:ext cx="403860" cy="518795"/>
          </a:xfrm>
          <a:custGeom>
            <a:avLst/>
            <a:gdLst/>
            <a:ahLst/>
            <a:cxnLst/>
            <a:rect l="l" t="t" r="r" b="b"/>
            <a:pathLst>
              <a:path w="403859" h="518795">
                <a:moveTo>
                  <a:pt x="0" y="518325"/>
                </a:moveTo>
                <a:lnTo>
                  <a:pt x="0" y="0"/>
                </a:lnTo>
                <a:lnTo>
                  <a:pt x="403311" y="259316"/>
                </a:lnTo>
                <a:lnTo>
                  <a:pt x="490" y="518325"/>
                </a:lnTo>
                <a:lnTo>
                  <a:pt x="0" y="518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131300" y="8148443"/>
            <a:ext cx="2969260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00" b="1" spc="305" dirty="0">
                <a:solidFill>
                  <a:srgbClr val="17E3B1"/>
                </a:solidFill>
                <a:latin typeface="Arial Narrow"/>
                <a:cs typeface="Arial Narrow"/>
              </a:rPr>
              <a:t>OVERSAMPLING</a:t>
            </a:r>
            <a:endParaRPr sz="2900">
              <a:latin typeface="Arial Narrow"/>
              <a:cs typeface="Arial Narro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184045" y="8129906"/>
            <a:ext cx="403860" cy="518795"/>
          </a:xfrm>
          <a:custGeom>
            <a:avLst/>
            <a:gdLst/>
            <a:ahLst/>
            <a:cxnLst/>
            <a:rect l="l" t="t" r="r" b="b"/>
            <a:pathLst>
              <a:path w="403859" h="518795">
                <a:moveTo>
                  <a:pt x="0" y="518325"/>
                </a:moveTo>
                <a:lnTo>
                  <a:pt x="0" y="0"/>
                </a:lnTo>
                <a:lnTo>
                  <a:pt x="403311" y="259317"/>
                </a:lnTo>
                <a:lnTo>
                  <a:pt x="490" y="518325"/>
                </a:lnTo>
                <a:lnTo>
                  <a:pt x="0" y="518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974858" y="8056403"/>
            <a:ext cx="4237355" cy="508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b="1" spc="350" dirty="0">
                <a:solidFill>
                  <a:srgbClr val="17E3B1"/>
                </a:solidFill>
                <a:latin typeface="Arial Narrow"/>
                <a:cs typeface="Arial Narrow"/>
              </a:rPr>
              <a:t>FEATURE</a:t>
            </a:r>
            <a:r>
              <a:rPr sz="3150" b="1" spc="-140" dirty="0">
                <a:solidFill>
                  <a:srgbClr val="17E3B1"/>
                </a:solidFill>
                <a:latin typeface="Arial Narrow"/>
                <a:cs typeface="Arial Narrow"/>
              </a:rPr>
              <a:t> </a:t>
            </a:r>
            <a:r>
              <a:rPr sz="3150" b="1" spc="325" dirty="0">
                <a:solidFill>
                  <a:srgbClr val="17E3B1"/>
                </a:solidFill>
                <a:latin typeface="Arial Narrow"/>
                <a:cs typeface="Arial Narrow"/>
              </a:rPr>
              <a:t>SELECTION</a:t>
            </a:r>
            <a:endParaRPr sz="3150">
              <a:latin typeface="Arial Narrow"/>
              <a:cs typeface="Arial Narrow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114391" y="2600056"/>
            <a:ext cx="621665" cy="778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40" dirty="0"/>
              <a:t>01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9300" y="2746246"/>
            <a:ext cx="1028700" cy="68698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148128"/>
            <a:ext cx="1028611" cy="413887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616739" y="431447"/>
            <a:ext cx="161925" cy="1943100"/>
          </a:xfrm>
          <a:custGeom>
            <a:avLst/>
            <a:gdLst/>
            <a:ahLst/>
            <a:cxnLst/>
            <a:rect l="l" t="t" r="r" b="b"/>
            <a:pathLst>
              <a:path w="161925" h="1943100">
                <a:moveTo>
                  <a:pt x="0" y="1942984"/>
                </a:moveTo>
                <a:lnTo>
                  <a:pt x="0" y="0"/>
                </a:lnTo>
                <a:lnTo>
                  <a:pt x="161652" y="0"/>
                </a:lnTo>
                <a:lnTo>
                  <a:pt x="161652" y="1942984"/>
                </a:lnTo>
                <a:lnTo>
                  <a:pt x="0" y="1942984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6100" y="416286"/>
            <a:ext cx="1224823" cy="12248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131" y="2504321"/>
            <a:ext cx="11296649" cy="28384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31" y="5671291"/>
            <a:ext cx="13125449" cy="33908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580132" y="416295"/>
            <a:ext cx="5162549" cy="443864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45400" y="218658"/>
            <a:ext cx="2724149" cy="241934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953686" y="364657"/>
            <a:ext cx="6336030" cy="19767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60"/>
              </a:spcBef>
            </a:pPr>
            <a:r>
              <a:rPr sz="6400" spc="740" dirty="0">
                <a:solidFill>
                  <a:srgbClr val="17E3B1"/>
                </a:solidFill>
              </a:rPr>
              <a:t>PERFORMANCE </a:t>
            </a:r>
            <a:r>
              <a:rPr sz="6400" spc="840" dirty="0">
                <a:solidFill>
                  <a:srgbClr val="17E3B1"/>
                </a:solidFill>
              </a:rPr>
              <a:t>ON</a:t>
            </a:r>
            <a:r>
              <a:rPr sz="6400" spc="-275" dirty="0">
                <a:solidFill>
                  <a:srgbClr val="17E3B1"/>
                </a:solidFill>
              </a:rPr>
              <a:t> </a:t>
            </a:r>
            <a:r>
              <a:rPr sz="6400" spc="655" dirty="0">
                <a:solidFill>
                  <a:srgbClr val="17E3B1"/>
                </a:solidFill>
              </a:rPr>
              <a:t>TEST</a:t>
            </a:r>
            <a:r>
              <a:rPr sz="6400" spc="-270" dirty="0">
                <a:solidFill>
                  <a:srgbClr val="17E3B1"/>
                </a:solidFill>
              </a:rPr>
              <a:t> </a:t>
            </a:r>
            <a:r>
              <a:rPr sz="6400" spc="705" dirty="0">
                <a:solidFill>
                  <a:srgbClr val="17E3B1"/>
                </a:solidFill>
              </a:rPr>
              <a:t>DATA</a:t>
            </a:r>
            <a:endParaRPr sz="6400"/>
          </a:p>
        </p:txBody>
      </p:sp>
      <p:sp>
        <p:nvSpPr>
          <p:cNvPr id="11" name="object 11"/>
          <p:cNvSpPr txBox="1"/>
          <p:nvPr/>
        </p:nvSpPr>
        <p:spPr>
          <a:xfrm>
            <a:off x="1547686" y="597855"/>
            <a:ext cx="681990" cy="778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950" b="1" spc="275" dirty="0">
                <a:solidFill>
                  <a:srgbClr val="FFFFFF"/>
                </a:solidFill>
                <a:latin typeface="Arial Narrow"/>
                <a:cs typeface="Arial Narrow"/>
              </a:rPr>
              <a:t>02</a:t>
            </a:r>
            <a:endParaRPr sz="495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90201" y="0"/>
            <a:ext cx="7569200" cy="10287000"/>
            <a:chOff x="9690201" y="0"/>
            <a:chExt cx="75692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0201" y="3056818"/>
              <a:ext cx="7569098" cy="723018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90201" y="743142"/>
              <a:ext cx="7569098" cy="78611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0201" y="0"/>
              <a:ext cx="7569098" cy="78059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0201" y="6959"/>
              <a:ext cx="7569098" cy="7861147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5024" y="3328415"/>
            <a:ext cx="6102095" cy="13472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9300" y="2746246"/>
            <a:ext cx="1028700" cy="68698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81009" cy="50396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669" y="1041399"/>
            <a:ext cx="5760750" cy="8216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64259" y="471016"/>
            <a:ext cx="1334718" cy="133473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64259" y="2971220"/>
            <a:ext cx="1334718" cy="13347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64259" y="5208452"/>
            <a:ext cx="1334718" cy="133471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68967" y="471016"/>
            <a:ext cx="1334718" cy="13347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68967" y="3015599"/>
            <a:ext cx="1334718" cy="13347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68967" y="5208452"/>
            <a:ext cx="1334718" cy="133471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81409" y="471016"/>
            <a:ext cx="1334718" cy="133473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81409" y="2945394"/>
            <a:ext cx="1334718" cy="133472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81409" y="5208452"/>
            <a:ext cx="1334718" cy="133471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81409" y="7876123"/>
            <a:ext cx="1334718" cy="13347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65569" y="7876123"/>
            <a:ext cx="1334734" cy="13347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68967" y="7911937"/>
            <a:ext cx="1334718" cy="133471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840654" y="4594428"/>
            <a:ext cx="4292600" cy="991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300" b="1" spc="685" dirty="0">
                <a:solidFill>
                  <a:srgbClr val="FFFFFF"/>
                </a:solidFill>
                <a:latin typeface="Arial Narrow"/>
                <a:cs typeface="Arial Narrow"/>
              </a:rPr>
              <a:t>OVERVIEW</a:t>
            </a:r>
            <a:endParaRPr sz="6300">
              <a:latin typeface="Arial Narrow"/>
              <a:cs typeface="Arial Narro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404292" y="670017"/>
            <a:ext cx="2044064" cy="17672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9570">
              <a:lnSpc>
                <a:spcPct val="100000"/>
              </a:lnSpc>
              <a:spcBef>
                <a:spcPts val="130"/>
              </a:spcBef>
            </a:pPr>
            <a:r>
              <a:rPr sz="5350" b="1" spc="335" dirty="0">
                <a:solidFill>
                  <a:srgbClr val="FFFFFF"/>
                </a:solidFill>
                <a:latin typeface="Arial Narrow"/>
                <a:cs typeface="Arial Narrow"/>
              </a:rPr>
              <a:t>02</a:t>
            </a:r>
            <a:endParaRPr sz="535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4255"/>
              </a:spcBef>
            </a:pPr>
            <a:r>
              <a:rPr sz="2500" b="1" spc="215" dirty="0">
                <a:solidFill>
                  <a:srgbClr val="FFFFFF"/>
                </a:solidFill>
                <a:latin typeface="Arial Narrow"/>
                <a:cs typeface="Arial Narrow"/>
              </a:rPr>
              <a:t>Project</a:t>
            </a:r>
            <a:r>
              <a:rPr sz="2500" b="1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500" b="1" spc="215" dirty="0">
                <a:solidFill>
                  <a:srgbClr val="FFFFFF"/>
                </a:solidFill>
                <a:latin typeface="Arial Narrow"/>
                <a:cs typeface="Arial Narrow"/>
              </a:rPr>
              <a:t>Goals</a:t>
            </a:r>
            <a:endParaRPr sz="2500">
              <a:latin typeface="Arial Narrow"/>
              <a:cs typeface="Arial Narro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77720" y="5407459"/>
            <a:ext cx="2305685" cy="17545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77215">
              <a:lnSpc>
                <a:spcPct val="100000"/>
              </a:lnSpc>
              <a:spcBef>
                <a:spcPts val="130"/>
              </a:spcBef>
            </a:pPr>
            <a:r>
              <a:rPr sz="5350" b="1" spc="480" dirty="0">
                <a:solidFill>
                  <a:srgbClr val="FFFFFF"/>
                </a:solidFill>
                <a:latin typeface="Arial Narrow"/>
                <a:cs typeface="Arial Narrow"/>
              </a:rPr>
              <a:t>08</a:t>
            </a:r>
            <a:endParaRPr sz="535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4159"/>
              </a:spcBef>
            </a:pPr>
            <a:r>
              <a:rPr sz="2500" b="1" spc="215" dirty="0">
                <a:solidFill>
                  <a:srgbClr val="FFFFFF"/>
                </a:solidFill>
                <a:latin typeface="Arial Narrow"/>
                <a:cs typeface="Arial Narrow"/>
              </a:rPr>
              <a:t>Baseline</a:t>
            </a:r>
            <a:r>
              <a:rPr sz="2500" b="1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500" b="1" spc="229" dirty="0">
                <a:solidFill>
                  <a:srgbClr val="FFFFFF"/>
                </a:solidFill>
                <a:latin typeface="Arial Narrow"/>
                <a:cs typeface="Arial Narrow"/>
              </a:rPr>
              <a:t>Model</a:t>
            </a:r>
            <a:endParaRPr sz="2500">
              <a:latin typeface="Arial Narrow"/>
              <a:cs typeface="Arial Narro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044417" y="670017"/>
            <a:ext cx="2533015" cy="17672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12750">
              <a:lnSpc>
                <a:spcPct val="100000"/>
              </a:lnSpc>
              <a:spcBef>
                <a:spcPts val="130"/>
              </a:spcBef>
            </a:pPr>
            <a:r>
              <a:rPr sz="5350" b="1" spc="360" dirty="0">
                <a:solidFill>
                  <a:srgbClr val="FFFFFF"/>
                </a:solidFill>
                <a:latin typeface="Arial Narrow"/>
                <a:cs typeface="Arial Narrow"/>
              </a:rPr>
              <a:t>03</a:t>
            </a:r>
            <a:endParaRPr sz="535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4255"/>
              </a:spcBef>
            </a:pPr>
            <a:r>
              <a:rPr sz="2500" b="1" spc="254" dirty="0">
                <a:solidFill>
                  <a:srgbClr val="FFFFFF"/>
                </a:solidFill>
                <a:latin typeface="Arial Narrow"/>
                <a:cs typeface="Arial Narrow"/>
              </a:rPr>
              <a:t>Data</a:t>
            </a:r>
            <a:r>
              <a:rPr sz="2500" b="1" spc="-10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500" b="1" spc="204" dirty="0">
                <a:solidFill>
                  <a:srgbClr val="FFFFFF"/>
                </a:solidFill>
                <a:latin typeface="Arial Narrow"/>
                <a:cs typeface="Arial Narrow"/>
              </a:rPr>
              <a:t>Description</a:t>
            </a:r>
            <a:endParaRPr sz="2500">
              <a:latin typeface="Arial Narrow"/>
              <a:cs typeface="Arial Narro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129922" y="3144411"/>
            <a:ext cx="2719705" cy="18332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130"/>
              </a:spcBef>
            </a:pPr>
            <a:r>
              <a:rPr sz="5350" b="1" spc="459" dirty="0">
                <a:solidFill>
                  <a:srgbClr val="FFFFFF"/>
                </a:solidFill>
                <a:latin typeface="Arial Narrow"/>
                <a:cs typeface="Arial Narrow"/>
              </a:rPr>
              <a:t>06</a:t>
            </a:r>
            <a:endParaRPr sz="535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4775"/>
              </a:spcBef>
            </a:pPr>
            <a:r>
              <a:rPr sz="2500" b="1" spc="254" dirty="0">
                <a:solidFill>
                  <a:srgbClr val="FFFFFF"/>
                </a:solidFill>
                <a:latin typeface="Arial Narrow"/>
                <a:cs typeface="Arial Narrow"/>
              </a:rPr>
              <a:t>Data</a:t>
            </a:r>
            <a:r>
              <a:rPr sz="2500" b="1" spc="-10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500" b="1" spc="190" dirty="0">
                <a:solidFill>
                  <a:srgbClr val="FFFFFF"/>
                </a:solidFill>
                <a:latin typeface="Arial Narrow"/>
                <a:cs typeface="Arial Narrow"/>
              </a:rPr>
              <a:t>Visualization</a:t>
            </a:r>
            <a:endParaRPr sz="2500">
              <a:latin typeface="Arial Narrow"/>
              <a:cs typeface="Arial Narro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053691" y="5407459"/>
            <a:ext cx="3357879" cy="1724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13715">
              <a:lnSpc>
                <a:spcPct val="100000"/>
              </a:lnSpc>
              <a:spcBef>
                <a:spcPts val="130"/>
              </a:spcBef>
            </a:pPr>
            <a:r>
              <a:rPr sz="5350" b="1" spc="420" dirty="0">
                <a:solidFill>
                  <a:srgbClr val="FFFFFF"/>
                </a:solidFill>
                <a:latin typeface="Arial Narrow"/>
                <a:cs typeface="Arial Narrow"/>
              </a:rPr>
              <a:t>09</a:t>
            </a:r>
            <a:endParaRPr sz="535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25"/>
              </a:spcBef>
            </a:pPr>
            <a:r>
              <a:rPr sz="2500" b="1" spc="215" dirty="0">
                <a:solidFill>
                  <a:srgbClr val="FFFFFF"/>
                </a:solidFill>
                <a:latin typeface="Arial Narrow"/>
                <a:cs typeface="Arial Narrow"/>
              </a:rPr>
              <a:t>Decision</a:t>
            </a:r>
            <a:r>
              <a:rPr sz="2500" b="1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500" b="1" spc="229" dirty="0">
                <a:solidFill>
                  <a:srgbClr val="FFFFFF"/>
                </a:solidFill>
                <a:latin typeface="Arial Narrow"/>
                <a:cs typeface="Arial Narrow"/>
              </a:rPr>
              <a:t>Tree</a:t>
            </a:r>
            <a:r>
              <a:rPr sz="2500" b="1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500" b="1" spc="204" dirty="0">
                <a:solidFill>
                  <a:srgbClr val="FFFFFF"/>
                </a:solidFill>
                <a:latin typeface="Arial Narrow"/>
                <a:cs typeface="Arial Narrow"/>
              </a:rPr>
              <a:t>Insights</a:t>
            </a:r>
            <a:endParaRPr sz="2500">
              <a:latin typeface="Arial Narrow"/>
              <a:cs typeface="Arial Narro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85081" y="2026865"/>
            <a:ext cx="292735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b="1" spc="240" dirty="0">
                <a:solidFill>
                  <a:srgbClr val="FFFFFF"/>
                </a:solidFill>
                <a:latin typeface="Arial Narrow"/>
                <a:cs typeface="Arial Narrow"/>
              </a:rPr>
              <a:t>Problem</a:t>
            </a:r>
            <a:r>
              <a:rPr sz="2500" b="1" spc="-10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500" b="1" spc="254" dirty="0">
                <a:solidFill>
                  <a:srgbClr val="FFFFFF"/>
                </a:solidFill>
                <a:latin typeface="Arial Narrow"/>
                <a:cs typeface="Arial Narrow"/>
              </a:rPr>
              <a:t>Statement</a:t>
            </a:r>
            <a:endParaRPr sz="2500">
              <a:latin typeface="Arial Narrow"/>
              <a:cs typeface="Arial Narrow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9111242" y="670017"/>
            <a:ext cx="675005" cy="8458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50" spc="80" dirty="0"/>
              <a:t>01</a:t>
            </a:r>
            <a:endParaRPr sz="5350"/>
          </a:p>
        </p:txBody>
      </p:sp>
      <p:sp>
        <p:nvSpPr>
          <p:cNvPr id="25" name="object 25"/>
          <p:cNvSpPr txBox="1"/>
          <p:nvPr/>
        </p:nvSpPr>
        <p:spPr>
          <a:xfrm>
            <a:off x="7874261" y="4497299"/>
            <a:ext cx="267589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b="1" spc="175" dirty="0">
                <a:solidFill>
                  <a:srgbClr val="FFFFFF"/>
                </a:solidFill>
                <a:latin typeface="Arial Narrow"/>
                <a:cs typeface="Arial Narrow"/>
              </a:rPr>
              <a:t>Initial</a:t>
            </a:r>
            <a:r>
              <a:rPr sz="2500" b="1" spc="-10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500" b="1" spc="254" dirty="0">
                <a:solidFill>
                  <a:srgbClr val="FFFFFF"/>
                </a:solidFill>
                <a:latin typeface="Arial Narrow"/>
                <a:cs typeface="Arial Narrow"/>
              </a:rPr>
              <a:t>Data</a:t>
            </a:r>
            <a:r>
              <a:rPr sz="2500" b="1" spc="-10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500" b="1" spc="220" dirty="0">
                <a:solidFill>
                  <a:srgbClr val="FFFFFF"/>
                </a:solidFill>
                <a:latin typeface="Arial Narrow"/>
                <a:cs typeface="Arial Narrow"/>
              </a:rPr>
              <a:t>Issues</a:t>
            </a:r>
            <a:endParaRPr sz="2500">
              <a:latin typeface="Arial Narrow"/>
              <a:cs typeface="Arial Narro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39279" y="3144411"/>
            <a:ext cx="2219325" cy="17405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50545">
              <a:lnSpc>
                <a:spcPct val="100000"/>
              </a:lnSpc>
              <a:spcBef>
                <a:spcPts val="130"/>
              </a:spcBef>
            </a:pPr>
            <a:r>
              <a:rPr sz="5350" b="1" spc="225" dirty="0">
                <a:solidFill>
                  <a:srgbClr val="FFFFFF"/>
                </a:solidFill>
                <a:latin typeface="Arial Narrow"/>
                <a:cs typeface="Arial Narrow"/>
              </a:rPr>
              <a:t>05</a:t>
            </a:r>
            <a:endParaRPr sz="535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4045"/>
              </a:spcBef>
            </a:pPr>
            <a:r>
              <a:rPr sz="2500" b="1" spc="210" dirty="0">
                <a:solidFill>
                  <a:srgbClr val="FFFFFF"/>
                </a:solidFill>
                <a:latin typeface="Arial Narrow"/>
                <a:cs typeface="Arial Narrow"/>
              </a:rPr>
              <a:t>Preprocessing</a:t>
            </a:r>
            <a:endParaRPr sz="2500">
              <a:latin typeface="Arial Narrow"/>
              <a:cs typeface="Arial Narro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63740" y="3144411"/>
            <a:ext cx="770255" cy="8458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50" b="1" spc="459" dirty="0">
                <a:solidFill>
                  <a:srgbClr val="FFFFFF"/>
                </a:solidFill>
                <a:latin typeface="Arial Narrow"/>
                <a:cs typeface="Arial Narrow"/>
              </a:rPr>
              <a:t>04</a:t>
            </a:r>
            <a:endParaRPr sz="5350">
              <a:latin typeface="Arial Narrow"/>
              <a:cs typeface="Arial Narro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92784" y="5407459"/>
            <a:ext cx="2302510" cy="22009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090930">
              <a:lnSpc>
                <a:spcPct val="100000"/>
              </a:lnSpc>
              <a:spcBef>
                <a:spcPts val="130"/>
              </a:spcBef>
            </a:pPr>
            <a:r>
              <a:rPr sz="5350" b="1" spc="395" dirty="0">
                <a:solidFill>
                  <a:srgbClr val="FFFFFF"/>
                </a:solidFill>
                <a:latin typeface="Arial Narrow"/>
                <a:cs typeface="Arial Narrow"/>
              </a:rPr>
              <a:t>07</a:t>
            </a:r>
            <a:endParaRPr sz="5350">
              <a:latin typeface="Arial Narrow"/>
              <a:cs typeface="Arial Narrow"/>
            </a:endParaRPr>
          </a:p>
          <a:p>
            <a:pPr marL="12700" marR="5080" indent="374015">
              <a:lnSpc>
                <a:spcPct val="114999"/>
              </a:lnSpc>
              <a:spcBef>
                <a:spcPts val="3775"/>
              </a:spcBef>
            </a:pPr>
            <a:r>
              <a:rPr sz="2500" b="1" spc="200" dirty="0">
                <a:solidFill>
                  <a:srgbClr val="FFFFFF"/>
                </a:solidFill>
                <a:latin typeface="Arial Narrow"/>
                <a:cs typeface="Arial Narrow"/>
              </a:rPr>
              <a:t>Training</a:t>
            </a:r>
            <a:r>
              <a:rPr sz="2500" b="1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500" b="1" spc="254" dirty="0">
                <a:solidFill>
                  <a:srgbClr val="FFFFFF"/>
                </a:solidFill>
                <a:latin typeface="Arial Narrow"/>
                <a:cs typeface="Arial Narrow"/>
              </a:rPr>
              <a:t>&amp; </a:t>
            </a:r>
            <a:r>
              <a:rPr sz="2500" b="1" spc="204" dirty="0">
                <a:solidFill>
                  <a:srgbClr val="FFFFFF"/>
                </a:solidFill>
                <a:latin typeface="Arial Narrow"/>
                <a:cs typeface="Arial Narrow"/>
              </a:rPr>
              <a:t>Validation</a:t>
            </a:r>
            <a:r>
              <a:rPr sz="2500" b="1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500" b="1" spc="180" dirty="0">
                <a:solidFill>
                  <a:srgbClr val="FFFFFF"/>
                </a:solidFill>
                <a:latin typeface="Arial Narrow"/>
                <a:cs typeface="Arial Narrow"/>
              </a:rPr>
              <a:t>Split</a:t>
            </a:r>
            <a:endParaRPr sz="2500">
              <a:latin typeface="Arial Narrow"/>
              <a:cs typeface="Arial Narro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13286" y="8110944"/>
            <a:ext cx="2197735" cy="1727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010285">
              <a:lnSpc>
                <a:spcPct val="100000"/>
              </a:lnSpc>
              <a:spcBef>
                <a:spcPts val="130"/>
              </a:spcBef>
            </a:pPr>
            <a:r>
              <a:rPr sz="5350" b="1" spc="80" dirty="0">
                <a:solidFill>
                  <a:srgbClr val="FFFFFF"/>
                </a:solidFill>
                <a:latin typeface="Arial Narrow"/>
                <a:cs typeface="Arial Narrow"/>
              </a:rPr>
              <a:t>10</a:t>
            </a:r>
            <a:endParaRPr sz="535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40"/>
              </a:spcBef>
            </a:pPr>
            <a:r>
              <a:rPr sz="2500" b="1" spc="235" dirty="0">
                <a:solidFill>
                  <a:srgbClr val="FFFFFF"/>
                </a:solidFill>
                <a:latin typeface="Arial Narrow"/>
                <a:cs typeface="Arial Narrow"/>
              </a:rPr>
              <a:t>Optimal</a:t>
            </a:r>
            <a:r>
              <a:rPr sz="2500" b="1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500" b="1" spc="240" dirty="0">
                <a:solidFill>
                  <a:srgbClr val="FFFFFF"/>
                </a:solidFill>
                <a:latin typeface="Arial Narrow"/>
                <a:cs typeface="Arial Narrow"/>
              </a:rPr>
              <a:t>Model</a:t>
            </a:r>
            <a:endParaRPr sz="2500">
              <a:latin typeface="Arial Narrow"/>
              <a:cs typeface="Arial Narro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063526" y="8110944"/>
            <a:ext cx="1853564" cy="21177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97560">
              <a:lnSpc>
                <a:spcPct val="100000"/>
              </a:lnSpc>
              <a:spcBef>
                <a:spcPts val="130"/>
              </a:spcBef>
            </a:pPr>
            <a:r>
              <a:rPr sz="5350" b="1" spc="-345" dirty="0">
                <a:solidFill>
                  <a:srgbClr val="FFFFFF"/>
                </a:solidFill>
                <a:latin typeface="Arial Narrow"/>
                <a:cs typeface="Arial Narrow"/>
              </a:rPr>
              <a:t>11</a:t>
            </a:r>
            <a:endParaRPr sz="5350">
              <a:latin typeface="Arial Narrow"/>
              <a:cs typeface="Arial Narrow"/>
            </a:endParaRPr>
          </a:p>
          <a:p>
            <a:pPr marL="313690" marR="5080" indent="-301625">
              <a:lnSpc>
                <a:spcPct val="114999"/>
              </a:lnSpc>
              <a:spcBef>
                <a:spcPts val="3115"/>
              </a:spcBef>
            </a:pPr>
            <a:r>
              <a:rPr sz="2500" b="1" spc="210" dirty="0">
                <a:solidFill>
                  <a:srgbClr val="FFFFFF"/>
                </a:solidFill>
                <a:latin typeface="Arial Narrow"/>
                <a:cs typeface="Arial Narrow"/>
              </a:rPr>
              <a:t>Decile</a:t>
            </a:r>
            <a:r>
              <a:rPr sz="2500" b="1" spc="-1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500" b="1" spc="215" dirty="0">
                <a:solidFill>
                  <a:srgbClr val="FFFFFF"/>
                </a:solidFill>
                <a:latin typeface="Arial Narrow"/>
                <a:cs typeface="Arial Narrow"/>
              </a:rPr>
              <a:t>Chart </a:t>
            </a:r>
            <a:r>
              <a:rPr sz="2500" b="1" spc="204" dirty="0">
                <a:solidFill>
                  <a:srgbClr val="FFFFFF"/>
                </a:solidFill>
                <a:latin typeface="Arial Narrow"/>
                <a:cs typeface="Arial Narrow"/>
              </a:rPr>
              <a:t>Insights</a:t>
            </a:r>
            <a:endParaRPr sz="2500">
              <a:latin typeface="Arial Narrow"/>
              <a:cs typeface="Arial Narro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274219" y="8110944"/>
            <a:ext cx="5012690" cy="21628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360170">
              <a:lnSpc>
                <a:spcPct val="100000"/>
              </a:lnSpc>
              <a:spcBef>
                <a:spcPts val="130"/>
              </a:spcBef>
            </a:pPr>
            <a:r>
              <a:rPr sz="5350" b="1" spc="-25" dirty="0">
                <a:solidFill>
                  <a:srgbClr val="FFFFFF"/>
                </a:solidFill>
                <a:latin typeface="Arial Narrow"/>
                <a:cs typeface="Arial Narrow"/>
              </a:rPr>
              <a:t>12</a:t>
            </a:r>
            <a:endParaRPr sz="5350">
              <a:latin typeface="Arial Narrow"/>
              <a:cs typeface="Arial Narrow"/>
            </a:endParaRPr>
          </a:p>
          <a:p>
            <a:pPr marL="1715770" marR="5080" indent="-1703705">
              <a:lnSpc>
                <a:spcPct val="114999"/>
              </a:lnSpc>
              <a:spcBef>
                <a:spcPts val="3475"/>
              </a:spcBef>
            </a:pPr>
            <a:r>
              <a:rPr sz="2500" b="1" spc="190" dirty="0">
                <a:solidFill>
                  <a:srgbClr val="FFFFFF"/>
                </a:solidFill>
                <a:latin typeface="Arial Narrow"/>
                <a:cs typeface="Arial Narrow"/>
              </a:rPr>
              <a:t>Final</a:t>
            </a:r>
            <a:r>
              <a:rPr sz="2500" b="1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500" b="1" spc="200" dirty="0">
                <a:solidFill>
                  <a:srgbClr val="FFFFFF"/>
                </a:solidFill>
                <a:latin typeface="Arial Narrow"/>
                <a:cs typeface="Arial Narrow"/>
              </a:rPr>
              <a:t>Analysis,</a:t>
            </a:r>
            <a:r>
              <a:rPr sz="2500" b="1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500" b="1" spc="240" dirty="0">
                <a:solidFill>
                  <a:srgbClr val="FFFFFF"/>
                </a:solidFill>
                <a:latin typeface="Arial Narrow"/>
                <a:cs typeface="Arial Narrow"/>
              </a:rPr>
              <a:t>Recommendation, </a:t>
            </a:r>
            <a:r>
              <a:rPr sz="2500" b="1" spc="305" dirty="0">
                <a:solidFill>
                  <a:srgbClr val="FFFFFF"/>
                </a:solidFill>
                <a:latin typeface="Arial Narrow"/>
                <a:cs typeface="Arial Narrow"/>
              </a:rPr>
              <a:t>&amp;</a:t>
            </a:r>
            <a:r>
              <a:rPr sz="2500" b="1" spc="-1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500" b="1" spc="225" dirty="0">
                <a:solidFill>
                  <a:srgbClr val="FFFFFF"/>
                </a:solidFill>
                <a:latin typeface="Arial Narrow"/>
                <a:cs typeface="Arial Narrow"/>
              </a:rPr>
              <a:t>Strategy</a:t>
            </a:r>
            <a:endParaRPr sz="25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35203" y="3120297"/>
            <a:ext cx="1867535" cy="1867535"/>
          </a:xfrm>
          <a:custGeom>
            <a:avLst/>
            <a:gdLst/>
            <a:ahLst/>
            <a:cxnLst/>
            <a:rect l="l" t="t" r="r" b="b"/>
            <a:pathLst>
              <a:path w="1867534" h="1867535">
                <a:moveTo>
                  <a:pt x="933663" y="1867357"/>
                </a:moveTo>
                <a:lnTo>
                  <a:pt x="885616" y="1866142"/>
                </a:lnTo>
                <a:lnTo>
                  <a:pt x="838199" y="1862536"/>
                </a:lnTo>
                <a:lnTo>
                  <a:pt x="791472" y="1856599"/>
                </a:lnTo>
                <a:lnTo>
                  <a:pt x="745494" y="1848389"/>
                </a:lnTo>
                <a:lnTo>
                  <a:pt x="700322" y="1837963"/>
                </a:lnTo>
                <a:lnTo>
                  <a:pt x="656015" y="1825382"/>
                </a:lnTo>
                <a:lnTo>
                  <a:pt x="612633" y="1810704"/>
                </a:lnTo>
                <a:lnTo>
                  <a:pt x="570234" y="1793987"/>
                </a:lnTo>
                <a:lnTo>
                  <a:pt x="528876" y="1775290"/>
                </a:lnTo>
                <a:lnTo>
                  <a:pt x="488618" y="1754671"/>
                </a:lnTo>
                <a:lnTo>
                  <a:pt x="449519" y="1732190"/>
                </a:lnTo>
                <a:lnTo>
                  <a:pt x="411637" y="1707905"/>
                </a:lnTo>
                <a:lnTo>
                  <a:pt x="375032" y="1681875"/>
                </a:lnTo>
                <a:lnTo>
                  <a:pt x="339761" y="1654157"/>
                </a:lnTo>
                <a:lnTo>
                  <a:pt x="305884" y="1624812"/>
                </a:lnTo>
                <a:lnTo>
                  <a:pt x="273458" y="1593898"/>
                </a:lnTo>
                <a:lnTo>
                  <a:pt x="242544" y="1561473"/>
                </a:lnTo>
                <a:lnTo>
                  <a:pt x="213199" y="1527595"/>
                </a:lnTo>
                <a:lnTo>
                  <a:pt x="185482" y="1492324"/>
                </a:lnTo>
                <a:lnTo>
                  <a:pt x="159451" y="1455719"/>
                </a:lnTo>
                <a:lnTo>
                  <a:pt x="135166" y="1417837"/>
                </a:lnTo>
                <a:lnTo>
                  <a:pt x="112685" y="1378738"/>
                </a:lnTo>
                <a:lnTo>
                  <a:pt x="92067" y="1338481"/>
                </a:lnTo>
                <a:lnTo>
                  <a:pt x="73370" y="1297123"/>
                </a:lnTo>
                <a:lnTo>
                  <a:pt x="56653" y="1254723"/>
                </a:lnTo>
                <a:lnTo>
                  <a:pt x="41974" y="1211341"/>
                </a:lnTo>
                <a:lnTo>
                  <a:pt x="29393" y="1167035"/>
                </a:lnTo>
                <a:lnTo>
                  <a:pt x="18968" y="1121863"/>
                </a:lnTo>
                <a:lnTo>
                  <a:pt x="10757" y="1075884"/>
                </a:lnTo>
                <a:lnTo>
                  <a:pt x="4820" y="1029157"/>
                </a:lnTo>
                <a:lnTo>
                  <a:pt x="1214" y="981741"/>
                </a:lnTo>
                <a:lnTo>
                  <a:pt x="0" y="933693"/>
                </a:lnTo>
                <a:lnTo>
                  <a:pt x="1214" y="885646"/>
                </a:lnTo>
                <a:lnTo>
                  <a:pt x="4820" y="838229"/>
                </a:lnTo>
                <a:lnTo>
                  <a:pt x="10757" y="791502"/>
                </a:lnTo>
                <a:lnTo>
                  <a:pt x="18968" y="745523"/>
                </a:lnTo>
                <a:lnTo>
                  <a:pt x="29393" y="700350"/>
                </a:lnTo>
                <a:lnTo>
                  <a:pt x="41974" y="656043"/>
                </a:lnTo>
                <a:lnTo>
                  <a:pt x="56653" y="612660"/>
                </a:lnTo>
                <a:lnTo>
                  <a:pt x="73370" y="570259"/>
                </a:lnTo>
                <a:lnTo>
                  <a:pt x="92067" y="528900"/>
                </a:lnTo>
                <a:lnTo>
                  <a:pt x="112685" y="488641"/>
                </a:lnTo>
                <a:lnTo>
                  <a:pt x="135166" y="449541"/>
                </a:lnTo>
                <a:lnTo>
                  <a:pt x="159451" y="411658"/>
                </a:lnTo>
                <a:lnTo>
                  <a:pt x="185482" y="375051"/>
                </a:lnTo>
                <a:lnTo>
                  <a:pt x="213199" y="339779"/>
                </a:lnTo>
                <a:lnTo>
                  <a:pt x="242544" y="305900"/>
                </a:lnTo>
                <a:lnTo>
                  <a:pt x="273458" y="273474"/>
                </a:lnTo>
                <a:lnTo>
                  <a:pt x="305884" y="242558"/>
                </a:lnTo>
                <a:lnTo>
                  <a:pt x="339761" y="213211"/>
                </a:lnTo>
                <a:lnTo>
                  <a:pt x="375032" y="185493"/>
                </a:lnTo>
                <a:lnTo>
                  <a:pt x="411637" y="159461"/>
                </a:lnTo>
                <a:lnTo>
                  <a:pt x="449519" y="135174"/>
                </a:lnTo>
                <a:lnTo>
                  <a:pt x="488618" y="112692"/>
                </a:lnTo>
                <a:lnTo>
                  <a:pt x="528876" y="92073"/>
                </a:lnTo>
                <a:lnTo>
                  <a:pt x="570234" y="73374"/>
                </a:lnTo>
                <a:lnTo>
                  <a:pt x="612633" y="56656"/>
                </a:lnTo>
                <a:lnTo>
                  <a:pt x="656015" y="41977"/>
                </a:lnTo>
                <a:lnTo>
                  <a:pt x="700322" y="29395"/>
                </a:lnTo>
                <a:lnTo>
                  <a:pt x="745494" y="18969"/>
                </a:lnTo>
                <a:lnTo>
                  <a:pt x="791472" y="10758"/>
                </a:lnTo>
                <a:lnTo>
                  <a:pt x="838199" y="4820"/>
                </a:lnTo>
                <a:lnTo>
                  <a:pt x="885616" y="1214"/>
                </a:lnTo>
                <a:lnTo>
                  <a:pt x="933663" y="0"/>
                </a:lnTo>
                <a:lnTo>
                  <a:pt x="981710" y="1214"/>
                </a:lnTo>
                <a:lnTo>
                  <a:pt x="1029127" y="4820"/>
                </a:lnTo>
                <a:lnTo>
                  <a:pt x="1075854" y="10758"/>
                </a:lnTo>
                <a:lnTo>
                  <a:pt x="1121834" y="18969"/>
                </a:lnTo>
                <a:lnTo>
                  <a:pt x="1167006" y="29395"/>
                </a:lnTo>
                <a:lnTo>
                  <a:pt x="1211313" y="41977"/>
                </a:lnTo>
                <a:lnTo>
                  <a:pt x="1254696" y="56656"/>
                </a:lnTo>
                <a:lnTo>
                  <a:pt x="1297097" y="73374"/>
                </a:lnTo>
                <a:lnTo>
                  <a:pt x="1338456" y="92073"/>
                </a:lnTo>
                <a:lnTo>
                  <a:pt x="1378715" y="112692"/>
                </a:lnTo>
                <a:lnTo>
                  <a:pt x="1417815" y="135174"/>
                </a:lnTo>
                <a:lnTo>
                  <a:pt x="1455698" y="159461"/>
                </a:lnTo>
                <a:lnTo>
                  <a:pt x="1492305" y="185493"/>
                </a:lnTo>
                <a:lnTo>
                  <a:pt x="1527577" y="213211"/>
                </a:lnTo>
                <a:lnTo>
                  <a:pt x="1561456" y="242558"/>
                </a:lnTo>
                <a:lnTo>
                  <a:pt x="1593883" y="273474"/>
                </a:lnTo>
                <a:lnTo>
                  <a:pt x="1624798" y="305900"/>
                </a:lnTo>
                <a:lnTo>
                  <a:pt x="1654145" y="339779"/>
                </a:lnTo>
                <a:lnTo>
                  <a:pt x="1681864" y="375051"/>
                </a:lnTo>
                <a:lnTo>
                  <a:pt x="1707895" y="411658"/>
                </a:lnTo>
                <a:lnTo>
                  <a:pt x="1732182" y="449541"/>
                </a:lnTo>
                <a:lnTo>
                  <a:pt x="1754664" y="488641"/>
                </a:lnTo>
                <a:lnTo>
                  <a:pt x="1775284" y="528900"/>
                </a:lnTo>
                <a:lnTo>
                  <a:pt x="1793982" y="570259"/>
                </a:lnTo>
                <a:lnTo>
                  <a:pt x="1810700" y="612660"/>
                </a:lnTo>
                <a:lnTo>
                  <a:pt x="1825379" y="656043"/>
                </a:lnTo>
                <a:lnTo>
                  <a:pt x="1837961" y="700350"/>
                </a:lnTo>
                <a:lnTo>
                  <a:pt x="1848387" y="745523"/>
                </a:lnTo>
                <a:lnTo>
                  <a:pt x="1856598" y="791502"/>
                </a:lnTo>
                <a:lnTo>
                  <a:pt x="1862536" y="838229"/>
                </a:lnTo>
                <a:lnTo>
                  <a:pt x="1866142" y="885646"/>
                </a:lnTo>
                <a:lnTo>
                  <a:pt x="1867357" y="933693"/>
                </a:lnTo>
                <a:lnTo>
                  <a:pt x="1866142" y="981741"/>
                </a:lnTo>
                <a:lnTo>
                  <a:pt x="1862536" y="1029157"/>
                </a:lnTo>
                <a:lnTo>
                  <a:pt x="1856598" y="1075884"/>
                </a:lnTo>
                <a:lnTo>
                  <a:pt x="1848387" y="1121863"/>
                </a:lnTo>
                <a:lnTo>
                  <a:pt x="1837961" y="1167035"/>
                </a:lnTo>
                <a:lnTo>
                  <a:pt x="1825379" y="1211341"/>
                </a:lnTo>
                <a:lnTo>
                  <a:pt x="1810700" y="1254723"/>
                </a:lnTo>
                <a:lnTo>
                  <a:pt x="1793982" y="1297123"/>
                </a:lnTo>
                <a:lnTo>
                  <a:pt x="1775284" y="1338481"/>
                </a:lnTo>
                <a:lnTo>
                  <a:pt x="1754664" y="1378738"/>
                </a:lnTo>
                <a:lnTo>
                  <a:pt x="1732182" y="1417837"/>
                </a:lnTo>
                <a:lnTo>
                  <a:pt x="1707895" y="1455719"/>
                </a:lnTo>
                <a:lnTo>
                  <a:pt x="1681864" y="1492324"/>
                </a:lnTo>
                <a:lnTo>
                  <a:pt x="1654145" y="1527595"/>
                </a:lnTo>
                <a:lnTo>
                  <a:pt x="1624798" y="1561473"/>
                </a:lnTo>
                <a:lnTo>
                  <a:pt x="1593883" y="1593898"/>
                </a:lnTo>
                <a:lnTo>
                  <a:pt x="1561456" y="1624812"/>
                </a:lnTo>
                <a:lnTo>
                  <a:pt x="1527577" y="1654157"/>
                </a:lnTo>
                <a:lnTo>
                  <a:pt x="1492305" y="1681875"/>
                </a:lnTo>
                <a:lnTo>
                  <a:pt x="1455698" y="1707905"/>
                </a:lnTo>
                <a:lnTo>
                  <a:pt x="1417815" y="1732190"/>
                </a:lnTo>
                <a:lnTo>
                  <a:pt x="1378715" y="1754671"/>
                </a:lnTo>
                <a:lnTo>
                  <a:pt x="1338456" y="1775290"/>
                </a:lnTo>
                <a:lnTo>
                  <a:pt x="1297097" y="1793987"/>
                </a:lnTo>
                <a:lnTo>
                  <a:pt x="1254696" y="1810704"/>
                </a:lnTo>
                <a:lnTo>
                  <a:pt x="1211313" y="1825382"/>
                </a:lnTo>
                <a:lnTo>
                  <a:pt x="1167006" y="1837963"/>
                </a:lnTo>
                <a:lnTo>
                  <a:pt x="1121834" y="1848389"/>
                </a:lnTo>
                <a:lnTo>
                  <a:pt x="1075854" y="1856599"/>
                </a:lnTo>
                <a:lnTo>
                  <a:pt x="1029127" y="1862536"/>
                </a:lnTo>
                <a:lnTo>
                  <a:pt x="981710" y="1866142"/>
                </a:lnTo>
                <a:lnTo>
                  <a:pt x="933663" y="1867357"/>
                </a:lnTo>
                <a:close/>
              </a:path>
            </a:pathLst>
          </a:custGeom>
          <a:solidFill>
            <a:srgbClr val="17E3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04358" y="3120297"/>
            <a:ext cx="1867535" cy="1867535"/>
          </a:xfrm>
          <a:custGeom>
            <a:avLst/>
            <a:gdLst/>
            <a:ahLst/>
            <a:cxnLst/>
            <a:rect l="l" t="t" r="r" b="b"/>
            <a:pathLst>
              <a:path w="1867534" h="1867535">
                <a:moveTo>
                  <a:pt x="933693" y="1867357"/>
                </a:moveTo>
                <a:lnTo>
                  <a:pt x="885646" y="1866142"/>
                </a:lnTo>
                <a:lnTo>
                  <a:pt x="838229" y="1862536"/>
                </a:lnTo>
                <a:lnTo>
                  <a:pt x="791502" y="1856599"/>
                </a:lnTo>
                <a:lnTo>
                  <a:pt x="745523" y="1848389"/>
                </a:lnTo>
                <a:lnTo>
                  <a:pt x="700350" y="1837963"/>
                </a:lnTo>
                <a:lnTo>
                  <a:pt x="656043" y="1825382"/>
                </a:lnTo>
                <a:lnTo>
                  <a:pt x="612660" y="1810704"/>
                </a:lnTo>
                <a:lnTo>
                  <a:pt x="570259" y="1793987"/>
                </a:lnTo>
                <a:lnTo>
                  <a:pt x="528900" y="1775290"/>
                </a:lnTo>
                <a:lnTo>
                  <a:pt x="488641" y="1754671"/>
                </a:lnTo>
                <a:lnTo>
                  <a:pt x="449541" y="1732190"/>
                </a:lnTo>
                <a:lnTo>
                  <a:pt x="411658" y="1707905"/>
                </a:lnTo>
                <a:lnTo>
                  <a:pt x="375051" y="1681875"/>
                </a:lnTo>
                <a:lnTo>
                  <a:pt x="339779" y="1654157"/>
                </a:lnTo>
                <a:lnTo>
                  <a:pt x="305900" y="1624812"/>
                </a:lnTo>
                <a:lnTo>
                  <a:pt x="273474" y="1593898"/>
                </a:lnTo>
                <a:lnTo>
                  <a:pt x="242558" y="1561473"/>
                </a:lnTo>
                <a:lnTo>
                  <a:pt x="213211" y="1527595"/>
                </a:lnTo>
                <a:lnTo>
                  <a:pt x="185493" y="1492324"/>
                </a:lnTo>
                <a:lnTo>
                  <a:pt x="159461" y="1455719"/>
                </a:lnTo>
                <a:lnTo>
                  <a:pt x="135174" y="1417837"/>
                </a:lnTo>
                <a:lnTo>
                  <a:pt x="112692" y="1378738"/>
                </a:lnTo>
                <a:lnTo>
                  <a:pt x="92073" y="1338481"/>
                </a:lnTo>
                <a:lnTo>
                  <a:pt x="73374" y="1297123"/>
                </a:lnTo>
                <a:lnTo>
                  <a:pt x="56656" y="1254723"/>
                </a:lnTo>
                <a:lnTo>
                  <a:pt x="41977" y="1211341"/>
                </a:lnTo>
                <a:lnTo>
                  <a:pt x="29395" y="1167035"/>
                </a:lnTo>
                <a:lnTo>
                  <a:pt x="18969" y="1121863"/>
                </a:lnTo>
                <a:lnTo>
                  <a:pt x="10758" y="1075884"/>
                </a:lnTo>
                <a:lnTo>
                  <a:pt x="4820" y="1029157"/>
                </a:lnTo>
                <a:lnTo>
                  <a:pt x="1214" y="981741"/>
                </a:lnTo>
                <a:lnTo>
                  <a:pt x="0" y="933693"/>
                </a:lnTo>
                <a:lnTo>
                  <a:pt x="1214" y="885646"/>
                </a:lnTo>
                <a:lnTo>
                  <a:pt x="4820" y="838229"/>
                </a:lnTo>
                <a:lnTo>
                  <a:pt x="10758" y="791502"/>
                </a:lnTo>
                <a:lnTo>
                  <a:pt x="18969" y="745523"/>
                </a:lnTo>
                <a:lnTo>
                  <a:pt x="29395" y="700350"/>
                </a:lnTo>
                <a:lnTo>
                  <a:pt x="41977" y="656043"/>
                </a:lnTo>
                <a:lnTo>
                  <a:pt x="56656" y="612660"/>
                </a:lnTo>
                <a:lnTo>
                  <a:pt x="73374" y="570259"/>
                </a:lnTo>
                <a:lnTo>
                  <a:pt x="92073" y="528900"/>
                </a:lnTo>
                <a:lnTo>
                  <a:pt x="112692" y="488641"/>
                </a:lnTo>
                <a:lnTo>
                  <a:pt x="135174" y="449541"/>
                </a:lnTo>
                <a:lnTo>
                  <a:pt x="159461" y="411658"/>
                </a:lnTo>
                <a:lnTo>
                  <a:pt x="185493" y="375051"/>
                </a:lnTo>
                <a:lnTo>
                  <a:pt x="213211" y="339779"/>
                </a:lnTo>
                <a:lnTo>
                  <a:pt x="242558" y="305900"/>
                </a:lnTo>
                <a:lnTo>
                  <a:pt x="273474" y="273474"/>
                </a:lnTo>
                <a:lnTo>
                  <a:pt x="305900" y="242558"/>
                </a:lnTo>
                <a:lnTo>
                  <a:pt x="339779" y="213211"/>
                </a:lnTo>
                <a:lnTo>
                  <a:pt x="375051" y="185493"/>
                </a:lnTo>
                <a:lnTo>
                  <a:pt x="411658" y="159461"/>
                </a:lnTo>
                <a:lnTo>
                  <a:pt x="449541" y="135174"/>
                </a:lnTo>
                <a:lnTo>
                  <a:pt x="488641" y="112692"/>
                </a:lnTo>
                <a:lnTo>
                  <a:pt x="528900" y="92073"/>
                </a:lnTo>
                <a:lnTo>
                  <a:pt x="570259" y="73374"/>
                </a:lnTo>
                <a:lnTo>
                  <a:pt x="612660" y="56656"/>
                </a:lnTo>
                <a:lnTo>
                  <a:pt x="656043" y="41977"/>
                </a:lnTo>
                <a:lnTo>
                  <a:pt x="700350" y="29395"/>
                </a:lnTo>
                <a:lnTo>
                  <a:pt x="745523" y="18969"/>
                </a:lnTo>
                <a:lnTo>
                  <a:pt x="791502" y="10758"/>
                </a:lnTo>
                <a:lnTo>
                  <a:pt x="838229" y="4820"/>
                </a:lnTo>
                <a:lnTo>
                  <a:pt x="885646" y="1214"/>
                </a:lnTo>
                <a:lnTo>
                  <a:pt x="933693" y="0"/>
                </a:lnTo>
                <a:lnTo>
                  <a:pt x="981741" y="1214"/>
                </a:lnTo>
                <a:lnTo>
                  <a:pt x="1029157" y="4820"/>
                </a:lnTo>
                <a:lnTo>
                  <a:pt x="1075884" y="10758"/>
                </a:lnTo>
                <a:lnTo>
                  <a:pt x="1121863" y="18969"/>
                </a:lnTo>
                <a:lnTo>
                  <a:pt x="1167035" y="29395"/>
                </a:lnTo>
                <a:lnTo>
                  <a:pt x="1211341" y="41977"/>
                </a:lnTo>
                <a:lnTo>
                  <a:pt x="1254723" y="56656"/>
                </a:lnTo>
                <a:lnTo>
                  <a:pt x="1297123" y="73374"/>
                </a:lnTo>
                <a:lnTo>
                  <a:pt x="1338481" y="92073"/>
                </a:lnTo>
                <a:lnTo>
                  <a:pt x="1378738" y="112692"/>
                </a:lnTo>
                <a:lnTo>
                  <a:pt x="1417837" y="135174"/>
                </a:lnTo>
                <a:lnTo>
                  <a:pt x="1455719" y="159461"/>
                </a:lnTo>
                <a:lnTo>
                  <a:pt x="1492324" y="185493"/>
                </a:lnTo>
                <a:lnTo>
                  <a:pt x="1527595" y="213211"/>
                </a:lnTo>
                <a:lnTo>
                  <a:pt x="1561473" y="242558"/>
                </a:lnTo>
                <a:lnTo>
                  <a:pt x="1593898" y="273474"/>
                </a:lnTo>
                <a:lnTo>
                  <a:pt x="1624812" y="305900"/>
                </a:lnTo>
                <a:lnTo>
                  <a:pt x="1654157" y="339779"/>
                </a:lnTo>
                <a:lnTo>
                  <a:pt x="1681875" y="375051"/>
                </a:lnTo>
                <a:lnTo>
                  <a:pt x="1707905" y="411658"/>
                </a:lnTo>
                <a:lnTo>
                  <a:pt x="1732190" y="449541"/>
                </a:lnTo>
                <a:lnTo>
                  <a:pt x="1754671" y="488641"/>
                </a:lnTo>
                <a:lnTo>
                  <a:pt x="1775290" y="528900"/>
                </a:lnTo>
                <a:lnTo>
                  <a:pt x="1793987" y="570259"/>
                </a:lnTo>
                <a:lnTo>
                  <a:pt x="1810704" y="612660"/>
                </a:lnTo>
                <a:lnTo>
                  <a:pt x="1825382" y="656043"/>
                </a:lnTo>
                <a:lnTo>
                  <a:pt x="1837963" y="700350"/>
                </a:lnTo>
                <a:lnTo>
                  <a:pt x="1848389" y="745523"/>
                </a:lnTo>
                <a:lnTo>
                  <a:pt x="1856599" y="791502"/>
                </a:lnTo>
                <a:lnTo>
                  <a:pt x="1862536" y="838229"/>
                </a:lnTo>
                <a:lnTo>
                  <a:pt x="1866142" y="885646"/>
                </a:lnTo>
                <a:lnTo>
                  <a:pt x="1867357" y="933693"/>
                </a:lnTo>
                <a:lnTo>
                  <a:pt x="1866142" y="981741"/>
                </a:lnTo>
                <a:lnTo>
                  <a:pt x="1862536" y="1029157"/>
                </a:lnTo>
                <a:lnTo>
                  <a:pt x="1856599" y="1075884"/>
                </a:lnTo>
                <a:lnTo>
                  <a:pt x="1848389" y="1121863"/>
                </a:lnTo>
                <a:lnTo>
                  <a:pt x="1837963" y="1167035"/>
                </a:lnTo>
                <a:lnTo>
                  <a:pt x="1825382" y="1211341"/>
                </a:lnTo>
                <a:lnTo>
                  <a:pt x="1810704" y="1254723"/>
                </a:lnTo>
                <a:lnTo>
                  <a:pt x="1793987" y="1297123"/>
                </a:lnTo>
                <a:lnTo>
                  <a:pt x="1775290" y="1338481"/>
                </a:lnTo>
                <a:lnTo>
                  <a:pt x="1754671" y="1378738"/>
                </a:lnTo>
                <a:lnTo>
                  <a:pt x="1732190" y="1417837"/>
                </a:lnTo>
                <a:lnTo>
                  <a:pt x="1707905" y="1455719"/>
                </a:lnTo>
                <a:lnTo>
                  <a:pt x="1681875" y="1492324"/>
                </a:lnTo>
                <a:lnTo>
                  <a:pt x="1654157" y="1527595"/>
                </a:lnTo>
                <a:lnTo>
                  <a:pt x="1624812" y="1561473"/>
                </a:lnTo>
                <a:lnTo>
                  <a:pt x="1593898" y="1593898"/>
                </a:lnTo>
                <a:lnTo>
                  <a:pt x="1561473" y="1624812"/>
                </a:lnTo>
                <a:lnTo>
                  <a:pt x="1527595" y="1654157"/>
                </a:lnTo>
                <a:lnTo>
                  <a:pt x="1492324" y="1681875"/>
                </a:lnTo>
                <a:lnTo>
                  <a:pt x="1455719" y="1707905"/>
                </a:lnTo>
                <a:lnTo>
                  <a:pt x="1417837" y="1732190"/>
                </a:lnTo>
                <a:lnTo>
                  <a:pt x="1378738" y="1754671"/>
                </a:lnTo>
                <a:lnTo>
                  <a:pt x="1338481" y="1775290"/>
                </a:lnTo>
                <a:lnTo>
                  <a:pt x="1297123" y="1793987"/>
                </a:lnTo>
                <a:lnTo>
                  <a:pt x="1254723" y="1810704"/>
                </a:lnTo>
                <a:lnTo>
                  <a:pt x="1211341" y="1825382"/>
                </a:lnTo>
                <a:lnTo>
                  <a:pt x="1167035" y="1837963"/>
                </a:lnTo>
                <a:lnTo>
                  <a:pt x="1121863" y="1848389"/>
                </a:lnTo>
                <a:lnTo>
                  <a:pt x="1075884" y="1856599"/>
                </a:lnTo>
                <a:lnTo>
                  <a:pt x="1029157" y="1862536"/>
                </a:lnTo>
                <a:lnTo>
                  <a:pt x="981741" y="1866142"/>
                </a:lnTo>
                <a:lnTo>
                  <a:pt x="933693" y="1867357"/>
                </a:lnTo>
                <a:close/>
              </a:path>
            </a:pathLst>
          </a:custGeom>
          <a:solidFill>
            <a:srgbClr val="17E3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053966" y="3531844"/>
            <a:ext cx="1029969" cy="1038225"/>
          </a:xfrm>
          <a:custGeom>
            <a:avLst/>
            <a:gdLst/>
            <a:ahLst/>
            <a:cxnLst/>
            <a:rect l="l" t="t" r="r" b="b"/>
            <a:pathLst>
              <a:path w="1029970" h="1038225">
                <a:moveTo>
                  <a:pt x="814222" y="631012"/>
                </a:moveTo>
                <a:lnTo>
                  <a:pt x="813028" y="627418"/>
                </a:lnTo>
                <a:lnTo>
                  <a:pt x="807034" y="621436"/>
                </a:lnTo>
                <a:lnTo>
                  <a:pt x="803440" y="620229"/>
                </a:lnTo>
                <a:lnTo>
                  <a:pt x="784288" y="620229"/>
                </a:lnTo>
                <a:lnTo>
                  <a:pt x="784288" y="650163"/>
                </a:lnTo>
                <a:lnTo>
                  <a:pt x="784161" y="688124"/>
                </a:lnTo>
                <a:lnTo>
                  <a:pt x="784059" y="719620"/>
                </a:lnTo>
                <a:lnTo>
                  <a:pt x="783932" y="757593"/>
                </a:lnTo>
                <a:lnTo>
                  <a:pt x="783818" y="793559"/>
                </a:lnTo>
                <a:lnTo>
                  <a:pt x="783691" y="830973"/>
                </a:lnTo>
                <a:lnTo>
                  <a:pt x="783590" y="861504"/>
                </a:lnTo>
                <a:lnTo>
                  <a:pt x="783463" y="898385"/>
                </a:lnTo>
                <a:lnTo>
                  <a:pt x="783424" y="909993"/>
                </a:lnTo>
                <a:lnTo>
                  <a:pt x="783094" y="1011770"/>
                </a:lnTo>
                <a:lnTo>
                  <a:pt x="421487" y="1011770"/>
                </a:lnTo>
                <a:lnTo>
                  <a:pt x="421487" y="878865"/>
                </a:lnTo>
                <a:lnTo>
                  <a:pt x="425069" y="875271"/>
                </a:lnTo>
                <a:lnTo>
                  <a:pt x="427469" y="878865"/>
                </a:lnTo>
                <a:lnTo>
                  <a:pt x="448691" y="898385"/>
                </a:lnTo>
                <a:lnTo>
                  <a:pt x="469671" y="907453"/>
                </a:lnTo>
                <a:lnTo>
                  <a:pt x="485609" y="909993"/>
                </a:lnTo>
                <a:lnTo>
                  <a:pt x="492125" y="909993"/>
                </a:lnTo>
                <a:lnTo>
                  <a:pt x="523163" y="903706"/>
                </a:lnTo>
                <a:lnTo>
                  <a:pt x="548259" y="886650"/>
                </a:lnTo>
                <a:lnTo>
                  <a:pt x="555840" y="875271"/>
                </a:lnTo>
                <a:lnTo>
                  <a:pt x="565035" y="861504"/>
                </a:lnTo>
                <a:lnTo>
                  <a:pt x="571157" y="830973"/>
                </a:lnTo>
                <a:lnTo>
                  <a:pt x="569849" y="816864"/>
                </a:lnTo>
                <a:lnTo>
                  <a:pt x="566064" y="803427"/>
                </a:lnTo>
                <a:lnTo>
                  <a:pt x="560044" y="790892"/>
                </a:lnTo>
                <a:lnTo>
                  <a:pt x="556221" y="785469"/>
                </a:lnTo>
                <a:lnTo>
                  <a:pt x="551992" y="779487"/>
                </a:lnTo>
                <a:lnTo>
                  <a:pt x="563410" y="787527"/>
                </a:lnTo>
                <a:lnTo>
                  <a:pt x="575945" y="793559"/>
                </a:lnTo>
                <a:lnTo>
                  <a:pt x="589381" y="797331"/>
                </a:lnTo>
                <a:lnTo>
                  <a:pt x="603478" y="798639"/>
                </a:lnTo>
                <a:lnTo>
                  <a:pt x="634517" y="792353"/>
                </a:lnTo>
                <a:lnTo>
                  <a:pt x="653453" y="779487"/>
                </a:lnTo>
                <a:lnTo>
                  <a:pt x="659612" y="775296"/>
                </a:lnTo>
                <a:lnTo>
                  <a:pt x="663206" y="769912"/>
                </a:lnTo>
                <a:lnTo>
                  <a:pt x="664006" y="768705"/>
                </a:lnTo>
                <a:lnTo>
                  <a:pt x="676389" y="750150"/>
                </a:lnTo>
                <a:lnTo>
                  <a:pt x="676516" y="749554"/>
                </a:lnTo>
                <a:lnTo>
                  <a:pt x="682510" y="719620"/>
                </a:lnTo>
                <a:lnTo>
                  <a:pt x="680504" y="701802"/>
                </a:lnTo>
                <a:lnTo>
                  <a:pt x="674573" y="684898"/>
                </a:lnTo>
                <a:lnTo>
                  <a:pt x="664832" y="669772"/>
                </a:lnTo>
                <a:lnTo>
                  <a:pt x="651383" y="657352"/>
                </a:lnTo>
                <a:lnTo>
                  <a:pt x="650176" y="656158"/>
                </a:lnTo>
                <a:lnTo>
                  <a:pt x="650176" y="652564"/>
                </a:lnTo>
                <a:lnTo>
                  <a:pt x="652576" y="650163"/>
                </a:lnTo>
                <a:lnTo>
                  <a:pt x="784288" y="650163"/>
                </a:lnTo>
                <a:lnTo>
                  <a:pt x="784288" y="620229"/>
                </a:lnTo>
                <a:lnTo>
                  <a:pt x="644194" y="620229"/>
                </a:lnTo>
                <a:lnTo>
                  <a:pt x="633704" y="624065"/>
                </a:lnTo>
                <a:lnTo>
                  <a:pt x="624890" y="633857"/>
                </a:lnTo>
                <a:lnTo>
                  <a:pt x="619442" y="647001"/>
                </a:lnTo>
                <a:lnTo>
                  <a:pt x="619353" y="650163"/>
                </a:lnTo>
                <a:lnTo>
                  <a:pt x="619290" y="652564"/>
                </a:lnTo>
                <a:lnTo>
                  <a:pt x="619163" y="657059"/>
                </a:lnTo>
                <a:lnTo>
                  <a:pt x="619048" y="660946"/>
                </a:lnTo>
                <a:lnTo>
                  <a:pt x="621449" y="668134"/>
                </a:lnTo>
                <a:lnTo>
                  <a:pt x="625030" y="675309"/>
                </a:lnTo>
                <a:lnTo>
                  <a:pt x="632218" y="680097"/>
                </a:lnTo>
                <a:lnTo>
                  <a:pt x="644982" y="694994"/>
                </a:lnTo>
                <a:lnTo>
                  <a:pt x="650786" y="713028"/>
                </a:lnTo>
                <a:lnTo>
                  <a:pt x="649401" y="731964"/>
                </a:lnTo>
                <a:lnTo>
                  <a:pt x="640600" y="749554"/>
                </a:lnTo>
                <a:lnTo>
                  <a:pt x="632599" y="757593"/>
                </a:lnTo>
                <a:lnTo>
                  <a:pt x="623239" y="763625"/>
                </a:lnTo>
                <a:lnTo>
                  <a:pt x="612990" y="767397"/>
                </a:lnTo>
                <a:lnTo>
                  <a:pt x="602284" y="768705"/>
                </a:lnTo>
                <a:lnTo>
                  <a:pt x="582993" y="764908"/>
                </a:lnTo>
                <a:lnTo>
                  <a:pt x="567410" y="754494"/>
                </a:lnTo>
                <a:lnTo>
                  <a:pt x="556996" y="738911"/>
                </a:lnTo>
                <a:lnTo>
                  <a:pt x="553199" y="719620"/>
                </a:lnTo>
                <a:lnTo>
                  <a:pt x="554507" y="708228"/>
                </a:lnTo>
                <a:lnTo>
                  <a:pt x="558279" y="697611"/>
                </a:lnTo>
                <a:lnTo>
                  <a:pt x="564311" y="688124"/>
                </a:lnTo>
                <a:lnTo>
                  <a:pt x="572350" y="680097"/>
                </a:lnTo>
                <a:lnTo>
                  <a:pt x="580859" y="669594"/>
                </a:lnTo>
                <a:lnTo>
                  <a:pt x="584682" y="657352"/>
                </a:lnTo>
                <a:lnTo>
                  <a:pt x="584644" y="654964"/>
                </a:lnTo>
                <a:lnTo>
                  <a:pt x="584276" y="648970"/>
                </a:lnTo>
                <a:lnTo>
                  <a:pt x="584149" y="647001"/>
                </a:lnTo>
                <a:lnTo>
                  <a:pt x="583971" y="644067"/>
                </a:lnTo>
                <a:lnTo>
                  <a:pt x="578345" y="632206"/>
                </a:lnTo>
                <a:lnTo>
                  <a:pt x="573544" y="626224"/>
                </a:lnTo>
                <a:lnTo>
                  <a:pt x="565162" y="620229"/>
                </a:lnTo>
                <a:lnTo>
                  <a:pt x="560374" y="620229"/>
                </a:lnTo>
                <a:lnTo>
                  <a:pt x="555586" y="620191"/>
                </a:lnTo>
                <a:lnTo>
                  <a:pt x="555586" y="650163"/>
                </a:lnTo>
                <a:lnTo>
                  <a:pt x="555586" y="654964"/>
                </a:lnTo>
                <a:lnTo>
                  <a:pt x="554393" y="654964"/>
                </a:lnTo>
                <a:lnTo>
                  <a:pt x="533793" y="678586"/>
                </a:lnTo>
                <a:lnTo>
                  <a:pt x="524306" y="707491"/>
                </a:lnTo>
                <a:lnTo>
                  <a:pt x="524357" y="708228"/>
                </a:lnTo>
                <a:lnTo>
                  <a:pt x="526275" y="737971"/>
                </a:lnTo>
                <a:lnTo>
                  <a:pt x="540016" y="766318"/>
                </a:lnTo>
                <a:lnTo>
                  <a:pt x="542417" y="768705"/>
                </a:lnTo>
                <a:lnTo>
                  <a:pt x="542417" y="769912"/>
                </a:lnTo>
                <a:lnTo>
                  <a:pt x="530999" y="761860"/>
                </a:lnTo>
                <a:lnTo>
                  <a:pt x="518464" y="755840"/>
                </a:lnTo>
                <a:lnTo>
                  <a:pt x="505040" y="752055"/>
                </a:lnTo>
                <a:lnTo>
                  <a:pt x="490931" y="750747"/>
                </a:lnTo>
                <a:lnTo>
                  <a:pt x="467690" y="752576"/>
                </a:lnTo>
                <a:lnTo>
                  <a:pt x="450519" y="759129"/>
                </a:lnTo>
                <a:lnTo>
                  <a:pt x="437388" y="769264"/>
                </a:lnTo>
                <a:lnTo>
                  <a:pt x="426275" y="781875"/>
                </a:lnTo>
                <a:lnTo>
                  <a:pt x="423875" y="785469"/>
                </a:lnTo>
                <a:lnTo>
                  <a:pt x="421487" y="781875"/>
                </a:lnTo>
                <a:lnTo>
                  <a:pt x="421487" y="648970"/>
                </a:lnTo>
                <a:lnTo>
                  <a:pt x="554393" y="648970"/>
                </a:lnTo>
                <a:lnTo>
                  <a:pt x="555586" y="650163"/>
                </a:lnTo>
                <a:lnTo>
                  <a:pt x="555586" y="620191"/>
                </a:lnTo>
                <a:lnTo>
                  <a:pt x="419087" y="619036"/>
                </a:lnTo>
                <a:lnTo>
                  <a:pt x="419087" y="484936"/>
                </a:lnTo>
                <a:lnTo>
                  <a:pt x="421487" y="483730"/>
                </a:lnTo>
                <a:lnTo>
                  <a:pt x="425069" y="483730"/>
                </a:lnTo>
                <a:lnTo>
                  <a:pt x="425069" y="484936"/>
                </a:lnTo>
                <a:lnTo>
                  <a:pt x="437502" y="497878"/>
                </a:lnTo>
                <a:lnTo>
                  <a:pt x="452615" y="507682"/>
                </a:lnTo>
                <a:lnTo>
                  <a:pt x="469531" y="513892"/>
                </a:lnTo>
                <a:lnTo>
                  <a:pt x="487337" y="516064"/>
                </a:lnTo>
                <a:lnTo>
                  <a:pt x="518401" y="509943"/>
                </a:lnTo>
                <a:lnTo>
                  <a:pt x="543610" y="493166"/>
                </a:lnTo>
                <a:lnTo>
                  <a:pt x="547903" y="486879"/>
                </a:lnTo>
                <a:lnTo>
                  <a:pt x="560755" y="468071"/>
                </a:lnTo>
                <a:lnTo>
                  <a:pt x="567563" y="437032"/>
                </a:lnTo>
                <a:lnTo>
                  <a:pt x="561949" y="405980"/>
                </a:lnTo>
                <a:lnTo>
                  <a:pt x="551002" y="389585"/>
                </a:lnTo>
                <a:lnTo>
                  <a:pt x="550710" y="389140"/>
                </a:lnTo>
                <a:lnTo>
                  <a:pt x="545109" y="380758"/>
                </a:lnTo>
                <a:lnTo>
                  <a:pt x="538378" y="376212"/>
                </a:lnTo>
                <a:lnTo>
                  <a:pt x="538378" y="431647"/>
                </a:lnTo>
                <a:lnTo>
                  <a:pt x="537349" y="450583"/>
                </a:lnTo>
                <a:lnTo>
                  <a:pt x="529285" y="468071"/>
                </a:lnTo>
                <a:lnTo>
                  <a:pt x="525056" y="471754"/>
                </a:lnTo>
                <a:lnTo>
                  <a:pt x="514350" y="480949"/>
                </a:lnTo>
                <a:lnTo>
                  <a:pt x="496316" y="486879"/>
                </a:lnTo>
                <a:lnTo>
                  <a:pt x="477380" y="485851"/>
                </a:lnTo>
                <a:lnTo>
                  <a:pt x="472795" y="483730"/>
                </a:lnTo>
                <a:lnTo>
                  <a:pt x="459803" y="477748"/>
                </a:lnTo>
                <a:lnTo>
                  <a:pt x="456209" y="475348"/>
                </a:lnTo>
                <a:lnTo>
                  <a:pt x="453809" y="471754"/>
                </a:lnTo>
                <a:lnTo>
                  <a:pt x="450100" y="468071"/>
                </a:lnTo>
                <a:lnTo>
                  <a:pt x="439699" y="459676"/>
                </a:lnTo>
                <a:lnTo>
                  <a:pt x="427164" y="455891"/>
                </a:lnTo>
                <a:lnTo>
                  <a:pt x="414185" y="457060"/>
                </a:lnTo>
                <a:lnTo>
                  <a:pt x="390347" y="619036"/>
                </a:lnTo>
                <a:lnTo>
                  <a:pt x="256247" y="619036"/>
                </a:lnTo>
                <a:lnTo>
                  <a:pt x="256247" y="615442"/>
                </a:lnTo>
                <a:lnTo>
                  <a:pt x="258635" y="614248"/>
                </a:lnTo>
                <a:lnTo>
                  <a:pt x="271589" y="601827"/>
                </a:lnTo>
                <a:lnTo>
                  <a:pt x="281393" y="586701"/>
                </a:lnTo>
                <a:lnTo>
                  <a:pt x="287604" y="569798"/>
                </a:lnTo>
                <a:lnTo>
                  <a:pt x="289775" y="551980"/>
                </a:lnTo>
                <a:lnTo>
                  <a:pt x="283489" y="520941"/>
                </a:lnTo>
                <a:lnTo>
                  <a:pt x="266420" y="495858"/>
                </a:lnTo>
                <a:lnTo>
                  <a:pt x="241274" y="479069"/>
                </a:lnTo>
                <a:lnTo>
                  <a:pt x="210743" y="472960"/>
                </a:lnTo>
                <a:lnTo>
                  <a:pt x="180213" y="479247"/>
                </a:lnTo>
                <a:lnTo>
                  <a:pt x="155067" y="496303"/>
                </a:lnTo>
                <a:lnTo>
                  <a:pt x="138010" y="521449"/>
                </a:lnTo>
                <a:lnTo>
                  <a:pt x="131724" y="551980"/>
                </a:lnTo>
                <a:lnTo>
                  <a:pt x="133718" y="569798"/>
                </a:lnTo>
                <a:lnTo>
                  <a:pt x="139649" y="586701"/>
                </a:lnTo>
                <a:lnTo>
                  <a:pt x="149402" y="601827"/>
                </a:lnTo>
                <a:lnTo>
                  <a:pt x="162852" y="614248"/>
                </a:lnTo>
                <a:lnTo>
                  <a:pt x="165239" y="615442"/>
                </a:lnTo>
                <a:lnTo>
                  <a:pt x="165239" y="620229"/>
                </a:lnTo>
                <a:lnTo>
                  <a:pt x="28740" y="620229"/>
                </a:lnTo>
                <a:lnTo>
                  <a:pt x="28740" y="257429"/>
                </a:lnTo>
                <a:lnTo>
                  <a:pt x="390347" y="257429"/>
                </a:lnTo>
                <a:lnTo>
                  <a:pt x="390448" y="390613"/>
                </a:lnTo>
                <a:lnTo>
                  <a:pt x="394639" y="402932"/>
                </a:lnTo>
                <a:lnTo>
                  <a:pt x="403072" y="412940"/>
                </a:lnTo>
                <a:lnTo>
                  <a:pt x="414426" y="419138"/>
                </a:lnTo>
                <a:lnTo>
                  <a:pt x="427469" y="420268"/>
                </a:lnTo>
                <a:lnTo>
                  <a:pt x="433717" y="418744"/>
                </a:lnTo>
                <a:lnTo>
                  <a:pt x="439737" y="416077"/>
                </a:lnTo>
                <a:lnTo>
                  <a:pt x="445312" y="412521"/>
                </a:lnTo>
                <a:lnTo>
                  <a:pt x="465112" y="395516"/>
                </a:lnTo>
                <a:lnTo>
                  <a:pt x="483146" y="389585"/>
                </a:lnTo>
                <a:lnTo>
                  <a:pt x="502081" y="390613"/>
                </a:lnTo>
                <a:lnTo>
                  <a:pt x="519671" y="398716"/>
                </a:lnTo>
                <a:lnTo>
                  <a:pt x="532447" y="413613"/>
                </a:lnTo>
                <a:lnTo>
                  <a:pt x="538378" y="431647"/>
                </a:lnTo>
                <a:lnTo>
                  <a:pt x="538378" y="376212"/>
                </a:lnTo>
                <a:lnTo>
                  <a:pt x="519747" y="363626"/>
                </a:lnTo>
                <a:lnTo>
                  <a:pt x="488530" y="356806"/>
                </a:lnTo>
                <a:lnTo>
                  <a:pt x="470204" y="358813"/>
                </a:lnTo>
                <a:lnTo>
                  <a:pt x="453212" y="364744"/>
                </a:lnTo>
                <a:lnTo>
                  <a:pt x="438023" y="374497"/>
                </a:lnTo>
                <a:lnTo>
                  <a:pt x="425069" y="387946"/>
                </a:lnTo>
                <a:lnTo>
                  <a:pt x="423875" y="389140"/>
                </a:lnTo>
                <a:lnTo>
                  <a:pt x="419087" y="389140"/>
                </a:lnTo>
                <a:lnTo>
                  <a:pt x="417893" y="387946"/>
                </a:lnTo>
                <a:lnTo>
                  <a:pt x="417893" y="257429"/>
                </a:lnTo>
                <a:lnTo>
                  <a:pt x="417893" y="234683"/>
                </a:lnTo>
                <a:lnTo>
                  <a:pt x="410705" y="228688"/>
                </a:lnTo>
                <a:lnTo>
                  <a:pt x="5994" y="228688"/>
                </a:lnTo>
                <a:lnTo>
                  <a:pt x="0" y="235877"/>
                </a:lnTo>
                <a:lnTo>
                  <a:pt x="0" y="1034529"/>
                </a:lnTo>
                <a:lnTo>
                  <a:pt x="3429" y="1037945"/>
                </a:lnTo>
                <a:lnTo>
                  <a:pt x="810107" y="1037945"/>
                </a:lnTo>
                <a:lnTo>
                  <a:pt x="814222" y="1034529"/>
                </a:lnTo>
                <a:lnTo>
                  <a:pt x="814222" y="1011770"/>
                </a:lnTo>
                <a:lnTo>
                  <a:pt x="814222" y="650163"/>
                </a:lnTo>
                <a:lnTo>
                  <a:pt x="814222" y="631012"/>
                </a:lnTo>
                <a:close/>
              </a:path>
              <a:path w="1029970" h="1038225">
                <a:moveTo>
                  <a:pt x="1029754" y="390334"/>
                </a:moveTo>
                <a:lnTo>
                  <a:pt x="1027353" y="381952"/>
                </a:lnTo>
                <a:lnTo>
                  <a:pt x="895642" y="11963"/>
                </a:lnTo>
                <a:lnTo>
                  <a:pt x="893241" y="4787"/>
                </a:lnTo>
                <a:lnTo>
                  <a:pt x="884859" y="0"/>
                </a:lnTo>
                <a:lnTo>
                  <a:pt x="876490" y="2387"/>
                </a:lnTo>
                <a:lnTo>
                  <a:pt x="507695" y="132905"/>
                </a:lnTo>
                <a:lnTo>
                  <a:pt x="499313" y="135293"/>
                </a:lnTo>
                <a:lnTo>
                  <a:pt x="495719" y="143675"/>
                </a:lnTo>
                <a:lnTo>
                  <a:pt x="498119" y="152057"/>
                </a:lnTo>
                <a:lnTo>
                  <a:pt x="548398" y="295744"/>
                </a:lnTo>
                <a:lnTo>
                  <a:pt x="555421" y="304888"/>
                </a:lnTo>
                <a:lnTo>
                  <a:pt x="565023" y="310565"/>
                </a:lnTo>
                <a:lnTo>
                  <a:pt x="576186" y="312420"/>
                </a:lnTo>
                <a:lnTo>
                  <a:pt x="587921" y="310108"/>
                </a:lnTo>
                <a:lnTo>
                  <a:pt x="594804" y="306743"/>
                </a:lnTo>
                <a:lnTo>
                  <a:pt x="600786" y="302031"/>
                </a:lnTo>
                <a:lnTo>
                  <a:pt x="605434" y="295973"/>
                </a:lnTo>
                <a:lnTo>
                  <a:pt x="608266" y="288556"/>
                </a:lnTo>
                <a:lnTo>
                  <a:pt x="618007" y="271411"/>
                </a:lnTo>
                <a:lnTo>
                  <a:pt x="633120" y="259969"/>
                </a:lnTo>
                <a:lnTo>
                  <a:pt x="651383" y="255054"/>
                </a:lnTo>
                <a:lnTo>
                  <a:pt x="670534" y="257429"/>
                </a:lnTo>
                <a:lnTo>
                  <a:pt x="701662" y="287362"/>
                </a:lnTo>
                <a:lnTo>
                  <a:pt x="704570" y="306527"/>
                </a:lnTo>
                <a:lnTo>
                  <a:pt x="699719" y="324777"/>
                </a:lnTo>
                <a:lnTo>
                  <a:pt x="688365" y="339902"/>
                </a:lnTo>
                <a:lnTo>
                  <a:pt x="671728" y="349631"/>
                </a:lnTo>
                <a:lnTo>
                  <a:pt x="660615" y="352082"/>
                </a:lnTo>
                <a:lnTo>
                  <a:pt x="649287" y="352171"/>
                </a:lnTo>
                <a:lnTo>
                  <a:pt x="638390" y="349796"/>
                </a:lnTo>
                <a:lnTo>
                  <a:pt x="621931" y="341249"/>
                </a:lnTo>
                <a:lnTo>
                  <a:pt x="614553" y="339445"/>
                </a:lnTo>
                <a:lnTo>
                  <a:pt x="606742" y="339445"/>
                </a:lnTo>
                <a:lnTo>
                  <a:pt x="598690" y="341249"/>
                </a:lnTo>
                <a:lnTo>
                  <a:pt x="594144" y="343992"/>
                </a:lnTo>
                <a:lnTo>
                  <a:pt x="584771" y="350672"/>
                </a:lnTo>
                <a:lnTo>
                  <a:pt x="576973" y="361619"/>
                </a:lnTo>
                <a:lnTo>
                  <a:pt x="577138" y="377164"/>
                </a:lnTo>
                <a:lnTo>
                  <a:pt x="627430" y="520852"/>
                </a:lnTo>
                <a:lnTo>
                  <a:pt x="629831" y="529234"/>
                </a:lnTo>
                <a:lnTo>
                  <a:pt x="638213" y="532828"/>
                </a:lnTo>
                <a:lnTo>
                  <a:pt x="646582" y="530428"/>
                </a:lnTo>
                <a:lnTo>
                  <a:pt x="784288" y="482536"/>
                </a:lnTo>
                <a:lnTo>
                  <a:pt x="786676" y="482536"/>
                </a:lnTo>
                <a:lnTo>
                  <a:pt x="789076" y="484936"/>
                </a:lnTo>
                <a:lnTo>
                  <a:pt x="789076" y="488518"/>
                </a:lnTo>
                <a:lnTo>
                  <a:pt x="777481" y="518007"/>
                </a:lnTo>
                <a:lnTo>
                  <a:pt x="778002" y="548386"/>
                </a:lnTo>
                <a:lnTo>
                  <a:pt x="811822" y="597484"/>
                </a:lnTo>
                <a:lnTo>
                  <a:pt x="861669" y="609777"/>
                </a:lnTo>
                <a:lnTo>
                  <a:pt x="881278" y="605866"/>
                </a:lnTo>
                <a:lnTo>
                  <a:pt x="908138" y="589813"/>
                </a:lnTo>
                <a:lnTo>
                  <a:pt x="926477" y="565454"/>
                </a:lnTo>
                <a:lnTo>
                  <a:pt x="934478" y="536155"/>
                </a:lnTo>
                <a:lnTo>
                  <a:pt x="930363" y="505282"/>
                </a:lnTo>
                <a:lnTo>
                  <a:pt x="922362" y="489191"/>
                </a:lnTo>
                <a:lnTo>
                  <a:pt x="911212" y="475348"/>
                </a:lnTo>
                <a:lnTo>
                  <a:pt x="897369" y="464197"/>
                </a:lnTo>
                <a:lnTo>
                  <a:pt x="881278" y="456196"/>
                </a:lnTo>
                <a:lnTo>
                  <a:pt x="880071" y="456196"/>
                </a:lnTo>
                <a:lnTo>
                  <a:pt x="878878" y="455002"/>
                </a:lnTo>
                <a:lnTo>
                  <a:pt x="878878" y="453796"/>
                </a:lnTo>
                <a:lnTo>
                  <a:pt x="877684" y="452602"/>
                </a:lnTo>
                <a:lnTo>
                  <a:pt x="878878" y="450202"/>
                </a:lnTo>
                <a:lnTo>
                  <a:pt x="880071" y="449008"/>
                </a:lnTo>
                <a:lnTo>
                  <a:pt x="1017778" y="401116"/>
                </a:lnTo>
                <a:lnTo>
                  <a:pt x="1026160" y="398716"/>
                </a:lnTo>
                <a:lnTo>
                  <a:pt x="1029754" y="390334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041167" y="9304065"/>
            <a:ext cx="247015" cy="346075"/>
          </a:xfrm>
          <a:custGeom>
            <a:avLst/>
            <a:gdLst/>
            <a:ahLst/>
            <a:cxnLst/>
            <a:rect l="l" t="t" r="r" b="b"/>
            <a:pathLst>
              <a:path w="247015" h="346075">
                <a:moveTo>
                  <a:pt x="0" y="172923"/>
                </a:moveTo>
                <a:lnTo>
                  <a:pt x="172916" y="0"/>
                </a:lnTo>
                <a:lnTo>
                  <a:pt x="246835" y="73916"/>
                </a:lnTo>
                <a:lnTo>
                  <a:pt x="246835" y="271924"/>
                </a:lnTo>
                <a:lnTo>
                  <a:pt x="172923" y="345840"/>
                </a:lnTo>
                <a:lnTo>
                  <a:pt x="0" y="172923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49672" y="9995313"/>
            <a:ext cx="346075" cy="292100"/>
          </a:xfrm>
          <a:custGeom>
            <a:avLst/>
            <a:gdLst/>
            <a:ahLst/>
            <a:cxnLst/>
            <a:rect l="l" t="t" r="r" b="b"/>
            <a:pathLst>
              <a:path w="346075" h="292100">
                <a:moveTo>
                  <a:pt x="0" y="172923"/>
                </a:moveTo>
                <a:lnTo>
                  <a:pt x="172916" y="0"/>
                </a:lnTo>
                <a:lnTo>
                  <a:pt x="345840" y="172916"/>
                </a:lnTo>
                <a:lnTo>
                  <a:pt x="227063" y="291697"/>
                </a:lnTo>
                <a:lnTo>
                  <a:pt x="118778" y="291697"/>
                </a:lnTo>
                <a:lnTo>
                  <a:pt x="0" y="172923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658032" y="9304016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3"/>
                </a:moveTo>
                <a:lnTo>
                  <a:pt x="172916" y="0"/>
                </a:lnTo>
                <a:lnTo>
                  <a:pt x="345840" y="172916"/>
                </a:lnTo>
                <a:lnTo>
                  <a:pt x="172923" y="345840"/>
                </a:lnTo>
                <a:lnTo>
                  <a:pt x="0" y="172923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966405" y="9995382"/>
            <a:ext cx="346075" cy="292100"/>
          </a:xfrm>
          <a:custGeom>
            <a:avLst/>
            <a:gdLst/>
            <a:ahLst/>
            <a:cxnLst/>
            <a:rect l="l" t="t" r="r" b="b"/>
            <a:pathLst>
              <a:path w="346075" h="292100">
                <a:moveTo>
                  <a:pt x="0" y="172923"/>
                </a:moveTo>
                <a:lnTo>
                  <a:pt x="172916" y="0"/>
                </a:lnTo>
                <a:lnTo>
                  <a:pt x="345840" y="172916"/>
                </a:lnTo>
                <a:lnTo>
                  <a:pt x="227131" y="291629"/>
                </a:lnTo>
                <a:lnTo>
                  <a:pt x="118711" y="291629"/>
                </a:lnTo>
                <a:lnTo>
                  <a:pt x="0" y="172923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4633119" y="0"/>
            <a:ext cx="3655060" cy="3910329"/>
            <a:chOff x="14633119" y="0"/>
            <a:chExt cx="3655060" cy="3910329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33119" y="0"/>
              <a:ext cx="3654880" cy="39102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63951" y="0"/>
              <a:ext cx="1683983" cy="1623772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963" y="7929798"/>
            <a:ext cx="1683983" cy="235720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71995" y="781781"/>
            <a:ext cx="841991" cy="84199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29981" y="7929737"/>
            <a:ext cx="841979" cy="8420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59300" y="2746246"/>
            <a:ext cx="1028700" cy="686985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581009" cy="5039696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3410468" y="5362132"/>
            <a:ext cx="94615" cy="2131060"/>
          </a:xfrm>
          <a:custGeom>
            <a:avLst/>
            <a:gdLst/>
            <a:ahLst/>
            <a:cxnLst/>
            <a:rect l="l" t="t" r="r" b="b"/>
            <a:pathLst>
              <a:path w="94614" h="2131059">
                <a:moveTo>
                  <a:pt x="94515" y="2131029"/>
                </a:moveTo>
                <a:lnTo>
                  <a:pt x="0" y="2131029"/>
                </a:lnTo>
                <a:lnTo>
                  <a:pt x="0" y="0"/>
                </a:lnTo>
                <a:lnTo>
                  <a:pt x="94515" y="0"/>
                </a:lnTo>
                <a:lnTo>
                  <a:pt x="94515" y="2131029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02465" y="5362132"/>
            <a:ext cx="94615" cy="2131060"/>
          </a:xfrm>
          <a:custGeom>
            <a:avLst/>
            <a:gdLst/>
            <a:ahLst/>
            <a:cxnLst/>
            <a:rect l="l" t="t" r="r" b="b"/>
            <a:pathLst>
              <a:path w="94615" h="2131059">
                <a:moveTo>
                  <a:pt x="94515" y="2131029"/>
                </a:moveTo>
                <a:lnTo>
                  <a:pt x="0" y="2131029"/>
                </a:lnTo>
                <a:lnTo>
                  <a:pt x="0" y="0"/>
                </a:lnTo>
                <a:lnTo>
                  <a:pt x="94515" y="0"/>
                </a:lnTo>
                <a:lnTo>
                  <a:pt x="94515" y="2131029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705582" y="1247497"/>
            <a:ext cx="5285740" cy="210439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99745">
              <a:lnSpc>
                <a:spcPts val="8159"/>
              </a:lnSpc>
              <a:spcBef>
                <a:spcPts val="250"/>
              </a:spcBef>
            </a:pPr>
            <a:r>
              <a:rPr sz="6850" spc="740" dirty="0"/>
              <a:t>PROBLEM </a:t>
            </a:r>
            <a:r>
              <a:rPr sz="6850" spc="750" dirty="0"/>
              <a:t>STATEMENT</a:t>
            </a:r>
            <a:endParaRPr sz="6850"/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12033" y="1218321"/>
            <a:ext cx="1224808" cy="122482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73858" y="3598407"/>
            <a:ext cx="1523999" cy="90485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9797074" y="7500535"/>
            <a:ext cx="4893945" cy="3632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00" spc="195" dirty="0">
                <a:solidFill>
                  <a:srgbClr val="FFFFFF"/>
                </a:solidFill>
                <a:latin typeface="Arial Narrow"/>
                <a:cs typeface="Arial Narrow"/>
              </a:rPr>
              <a:t>Customer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5" dirty="0">
                <a:solidFill>
                  <a:srgbClr val="FFFFFF"/>
                </a:solidFill>
                <a:latin typeface="Arial Narrow"/>
                <a:cs typeface="Arial Narrow"/>
              </a:rPr>
              <a:t>ending</a:t>
            </a:r>
            <a:r>
              <a:rPr sz="220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65" dirty="0">
                <a:solidFill>
                  <a:srgbClr val="FFFFFF"/>
                </a:solidFill>
                <a:latin typeface="Arial Narrow"/>
                <a:cs typeface="Arial Narrow"/>
              </a:rPr>
              <a:t>contract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Arial Narrow"/>
                <a:cs typeface="Arial Narrow"/>
              </a:rPr>
              <a:t>=</a:t>
            </a:r>
            <a:r>
              <a:rPr sz="220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Arial Narrow"/>
                <a:cs typeface="Arial Narrow"/>
              </a:rPr>
              <a:t>lost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0" dirty="0">
                <a:solidFill>
                  <a:srgbClr val="FFFFFF"/>
                </a:solidFill>
                <a:latin typeface="Arial Narrow"/>
                <a:cs typeface="Arial Narrow"/>
              </a:rPr>
              <a:t>revenue</a:t>
            </a:r>
            <a:endParaRPr sz="2200">
              <a:latin typeface="Arial Narrow"/>
              <a:cs typeface="Arial Narro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01846" y="6037861"/>
            <a:ext cx="3855085" cy="3632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00" spc="180" dirty="0">
                <a:solidFill>
                  <a:srgbClr val="FFFFFF"/>
                </a:solidFill>
                <a:latin typeface="Arial Narrow"/>
                <a:cs typeface="Arial Narrow"/>
              </a:rPr>
              <a:t>Telecommunications</a:t>
            </a:r>
            <a:r>
              <a:rPr sz="22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0" dirty="0">
                <a:solidFill>
                  <a:srgbClr val="FFFFFF"/>
                </a:solidFill>
                <a:latin typeface="Arial Narrow"/>
                <a:cs typeface="Arial Narrow"/>
              </a:rPr>
              <a:t>Company.</a:t>
            </a:r>
            <a:endParaRPr sz="2200">
              <a:latin typeface="Arial Narrow"/>
              <a:cs typeface="Arial Narro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01846" y="6756503"/>
            <a:ext cx="5168900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95"/>
              </a:spcBef>
            </a:pPr>
            <a:r>
              <a:rPr sz="2200" spc="155" dirty="0">
                <a:solidFill>
                  <a:srgbClr val="FFFFFF"/>
                </a:solidFill>
                <a:latin typeface="Arial Narrow"/>
                <a:cs typeface="Arial Narrow"/>
              </a:rPr>
              <a:t>Offer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200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5" dirty="0">
                <a:solidFill>
                  <a:srgbClr val="FFFFFF"/>
                </a:solidFill>
                <a:latin typeface="Arial Narrow"/>
                <a:cs typeface="Arial Narrow"/>
              </a:rPr>
              <a:t>variety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45" dirty="0">
                <a:solidFill>
                  <a:srgbClr val="FFFFFF"/>
                </a:solidFill>
                <a:latin typeface="Arial Narrow"/>
                <a:cs typeface="Arial Narrow"/>
              </a:rPr>
              <a:t>of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60" dirty="0">
                <a:solidFill>
                  <a:srgbClr val="FFFFFF"/>
                </a:solidFill>
                <a:latin typeface="Arial Narrow"/>
                <a:cs typeface="Arial Narrow"/>
              </a:rPr>
              <a:t>services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5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Arial Narrow"/>
                <a:cs typeface="Arial Narrow"/>
              </a:rPr>
              <a:t>their </a:t>
            </a:r>
            <a:r>
              <a:rPr sz="2200" spc="185" dirty="0">
                <a:solidFill>
                  <a:srgbClr val="FFFFFF"/>
                </a:solidFill>
                <a:latin typeface="Arial Narrow"/>
                <a:cs typeface="Arial Narrow"/>
              </a:rPr>
              <a:t>customers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5" dirty="0">
                <a:solidFill>
                  <a:srgbClr val="FFFFFF"/>
                </a:solidFill>
                <a:latin typeface="Arial Narrow"/>
                <a:cs typeface="Arial Narrow"/>
              </a:rPr>
              <a:t>such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5" dirty="0">
                <a:solidFill>
                  <a:srgbClr val="FFFFFF"/>
                </a:solidFill>
                <a:latin typeface="Arial Narrow"/>
                <a:cs typeface="Arial Narrow"/>
              </a:rPr>
              <a:t>as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60" dirty="0">
                <a:solidFill>
                  <a:srgbClr val="FFFFFF"/>
                </a:solidFill>
                <a:latin typeface="Arial Narrow"/>
                <a:cs typeface="Arial Narrow"/>
              </a:rPr>
              <a:t>Internet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40" dirty="0">
                <a:solidFill>
                  <a:srgbClr val="FFFFFF"/>
                </a:solidFill>
                <a:latin typeface="Arial Narrow"/>
                <a:cs typeface="Arial Narrow"/>
              </a:rPr>
              <a:t>Service,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90" dirty="0">
                <a:solidFill>
                  <a:srgbClr val="FFFFFF"/>
                </a:solidFill>
                <a:latin typeface="Arial Narrow"/>
                <a:cs typeface="Arial Narrow"/>
              </a:rPr>
              <a:t>Phone </a:t>
            </a:r>
            <a:r>
              <a:rPr sz="2200" spc="110" dirty="0">
                <a:solidFill>
                  <a:srgbClr val="FFFFFF"/>
                </a:solidFill>
                <a:latin typeface="Arial Narrow"/>
                <a:cs typeface="Arial Narrow"/>
              </a:rPr>
              <a:t>lines,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95" dirty="0">
                <a:solidFill>
                  <a:srgbClr val="FFFFFF"/>
                </a:solidFill>
                <a:latin typeface="Arial Narrow"/>
                <a:cs typeface="Arial Narrow"/>
              </a:rPr>
              <a:t>and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Arial Narrow"/>
                <a:cs typeface="Arial Narrow"/>
              </a:rPr>
              <a:t>television</a:t>
            </a:r>
            <a:r>
              <a:rPr sz="220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40" dirty="0">
                <a:solidFill>
                  <a:srgbClr val="FFFFFF"/>
                </a:solidFill>
                <a:latin typeface="Arial Narrow"/>
                <a:cs typeface="Arial Narrow"/>
              </a:rPr>
              <a:t>streaming.</a:t>
            </a:r>
            <a:endParaRPr sz="2200">
              <a:latin typeface="Arial Narrow"/>
              <a:cs typeface="Arial Narro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01846" y="5326024"/>
            <a:ext cx="1167130" cy="4394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700" b="1" spc="275" dirty="0">
                <a:solidFill>
                  <a:srgbClr val="FFFFFF"/>
                </a:solidFill>
                <a:latin typeface="Arial Narrow"/>
                <a:cs typeface="Arial Narrow"/>
              </a:rPr>
              <a:t>TELCO</a:t>
            </a:r>
            <a:endParaRPr sz="2700">
              <a:latin typeface="Arial Narrow"/>
              <a:cs typeface="Arial Narro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793874" y="5326024"/>
            <a:ext cx="4370705" cy="177609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700" b="1" spc="295" dirty="0">
                <a:solidFill>
                  <a:srgbClr val="FFFFFF"/>
                </a:solidFill>
                <a:latin typeface="Arial Narrow"/>
                <a:cs typeface="Arial Narrow"/>
              </a:rPr>
              <a:t>PROBLEM</a:t>
            </a:r>
            <a:endParaRPr sz="2700">
              <a:latin typeface="Arial Narrow"/>
              <a:cs typeface="Arial Narrow"/>
            </a:endParaRPr>
          </a:p>
          <a:p>
            <a:pPr marL="15875" marR="5080">
              <a:lnSpc>
                <a:spcPct val="113599"/>
              </a:lnSpc>
              <a:spcBef>
                <a:spcPts val="1520"/>
              </a:spcBef>
            </a:pPr>
            <a:r>
              <a:rPr sz="2200" spc="204" dirty="0">
                <a:solidFill>
                  <a:srgbClr val="FFFFFF"/>
                </a:solidFill>
                <a:latin typeface="Arial Narrow"/>
                <a:cs typeface="Arial Narrow"/>
              </a:rPr>
              <a:t>Have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65" dirty="0">
                <a:solidFill>
                  <a:srgbClr val="FFFFFF"/>
                </a:solidFill>
                <a:latin typeface="Arial Narrow"/>
                <a:cs typeface="Arial Narrow"/>
              </a:rPr>
              <a:t>noticed</a:t>
            </a:r>
            <a:r>
              <a:rPr sz="220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0" dirty="0">
                <a:solidFill>
                  <a:srgbClr val="FFFFFF"/>
                </a:solidFill>
                <a:latin typeface="Arial Narrow"/>
                <a:cs typeface="Arial Narrow"/>
              </a:rPr>
              <a:t>that</a:t>
            </a:r>
            <a:r>
              <a:rPr sz="220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60" dirty="0">
                <a:solidFill>
                  <a:srgbClr val="FFFFFF"/>
                </a:solidFill>
                <a:latin typeface="Arial Narrow"/>
                <a:cs typeface="Arial Narrow"/>
              </a:rPr>
              <a:t>roughly</a:t>
            </a:r>
            <a:r>
              <a:rPr sz="220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Arial Narrow"/>
                <a:cs typeface="Arial Narrow"/>
              </a:rPr>
              <a:t>26%</a:t>
            </a:r>
            <a:r>
              <a:rPr sz="220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45" dirty="0">
                <a:solidFill>
                  <a:srgbClr val="FFFFFF"/>
                </a:solidFill>
                <a:latin typeface="Arial Narrow"/>
                <a:cs typeface="Arial Narrow"/>
              </a:rPr>
              <a:t>of</a:t>
            </a:r>
            <a:r>
              <a:rPr sz="220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55" dirty="0">
                <a:solidFill>
                  <a:srgbClr val="FFFFFF"/>
                </a:solidFill>
                <a:latin typeface="Arial Narrow"/>
                <a:cs typeface="Arial Narrow"/>
              </a:rPr>
              <a:t>the </a:t>
            </a:r>
            <a:r>
              <a:rPr sz="2200" spc="120" dirty="0">
                <a:solidFill>
                  <a:srgbClr val="FFFFFF"/>
                </a:solidFill>
                <a:latin typeface="Arial Narrow"/>
                <a:cs typeface="Arial Narrow"/>
              </a:rPr>
              <a:t>5000+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5" dirty="0">
                <a:solidFill>
                  <a:srgbClr val="FFFFFF"/>
                </a:solidFill>
                <a:latin typeface="Arial Narrow"/>
                <a:cs typeface="Arial Narrow"/>
              </a:rPr>
              <a:t>customers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Arial Narrow"/>
                <a:cs typeface="Arial Narrow"/>
              </a:rPr>
              <a:t>in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5" dirty="0">
                <a:solidFill>
                  <a:srgbClr val="FFFFFF"/>
                </a:solidFill>
                <a:latin typeface="Arial Narrow"/>
                <a:cs typeface="Arial Narrow"/>
              </a:rPr>
              <a:t>database</a:t>
            </a:r>
            <a:r>
              <a:rPr sz="220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0" dirty="0">
                <a:solidFill>
                  <a:srgbClr val="FFFFFF"/>
                </a:solidFill>
                <a:latin typeface="Arial Narrow"/>
                <a:cs typeface="Arial Narrow"/>
              </a:rPr>
              <a:t>have </a:t>
            </a:r>
            <a:r>
              <a:rPr sz="2200" spc="175" dirty="0">
                <a:solidFill>
                  <a:srgbClr val="FFFFFF"/>
                </a:solidFill>
                <a:latin typeface="Arial Narrow"/>
                <a:cs typeface="Arial Narrow"/>
              </a:rPr>
              <a:t>defected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75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2200" spc="-9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80" dirty="0">
                <a:solidFill>
                  <a:srgbClr val="FFFFFF"/>
                </a:solidFill>
                <a:latin typeface="Arial Narrow"/>
                <a:cs typeface="Arial Narrow"/>
              </a:rPr>
              <a:t>the</a:t>
            </a:r>
            <a:r>
              <a:rPr sz="2200" spc="-9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200" spc="140" dirty="0">
                <a:solidFill>
                  <a:srgbClr val="FFFFFF"/>
                </a:solidFill>
                <a:latin typeface="Arial Narrow"/>
                <a:cs typeface="Arial Narrow"/>
              </a:rPr>
              <a:t>competition.</a:t>
            </a:r>
            <a:endParaRPr sz="2200">
              <a:latin typeface="Arial Narrow"/>
              <a:cs typeface="Arial Narro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13733" y="1399891"/>
            <a:ext cx="621665" cy="778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950" b="1" spc="40" dirty="0">
                <a:solidFill>
                  <a:srgbClr val="FFFFFF"/>
                </a:solidFill>
                <a:latin typeface="Arial Narrow"/>
                <a:cs typeface="Arial Narrow"/>
              </a:rPr>
              <a:t>01</a:t>
            </a:r>
            <a:endParaRPr sz="495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252" y="3029355"/>
            <a:ext cx="912494" cy="912494"/>
          </a:xfrm>
          <a:custGeom>
            <a:avLst/>
            <a:gdLst/>
            <a:ahLst/>
            <a:cxnLst/>
            <a:rect l="l" t="t" r="r" b="b"/>
            <a:pathLst>
              <a:path w="912494" h="912495">
                <a:moveTo>
                  <a:pt x="455956" y="911921"/>
                </a:moveTo>
                <a:lnTo>
                  <a:pt x="409337" y="909567"/>
                </a:lnTo>
                <a:lnTo>
                  <a:pt x="364065" y="902657"/>
                </a:lnTo>
                <a:lnTo>
                  <a:pt x="320369" y="891421"/>
                </a:lnTo>
                <a:lnTo>
                  <a:pt x="278478" y="876087"/>
                </a:lnTo>
                <a:lnTo>
                  <a:pt x="238621" y="856886"/>
                </a:lnTo>
                <a:lnTo>
                  <a:pt x="201027" y="834046"/>
                </a:lnTo>
                <a:lnTo>
                  <a:pt x="165926" y="807796"/>
                </a:lnTo>
                <a:lnTo>
                  <a:pt x="133546" y="778366"/>
                </a:lnTo>
                <a:lnTo>
                  <a:pt x="104118" y="745985"/>
                </a:lnTo>
                <a:lnTo>
                  <a:pt x="77870" y="710881"/>
                </a:lnTo>
                <a:lnTo>
                  <a:pt x="55031" y="673286"/>
                </a:lnTo>
                <a:lnTo>
                  <a:pt x="35831" y="633427"/>
                </a:lnTo>
                <a:lnTo>
                  <a:pt x="20498" y="591533"/>
                </a:lnTo>
                <a:lnTo>
                  <a:pt x="9263" y="547835"/>
                </a:lnTo>
                <a:lnTo>
                  <a:pt x="2354" y="502561"/>
                </a:lnTo>
                <a:lnTo>
                  <a:pt x="0" y="455941"/>
                </a:lnTo>
                <a:lnTo>
                  <a:pt x="2354" y="409326"/>
                </a:lnTo>
                <a:lnTo>
                  <a:pt x="9263" y="364057"/>
                </a:lnTo>
                <a:lnTo>
                  <a:pt x="20498" y="320363"/>
                </a:lnTo>
                <a:lnTo>
                  <a:pt x="35831" y="278474"/>
                </a:lnTo>
                <a:lnTo>
                  <a:pt x="55031" y="238618"/>
                </a:lnTo>
                <a:lnTo>
                  <a:pt x="77870" y="201026"/>
                </a:lnTo>
                <a:lnTo>
                  <a:pt x="104118" y="165926"/>
                </a:lnTo>
                <a:lnTo>
                  <a:pt x="133546" y="133547"/>
                </a:lnTo>
                <a:lnTo>
                  <a:pt x="165926" y="104119"/>
                </a:lnTo>
                <a:lnTo>
                  <a:pt x="201027" y="77871"/>
                </a:lnTo>
                <a:lnTo>
                  <a:pt x="238621" y="55032"/>
                </a:lnTo>
                <a:lnTo>
                  <a:pt x="278478" y="35832"/>
                </a:lnTo>
                <a:lnTo>
                  <a:pt x="320369" y="20499"/>
                </a:lnTo>
                <a:lnTo>
                  <a:pt x="364065" y="9263"/>
                </a:lnTo>
                <a:lnTo>
                  <a:pt x="409337" y="2354"/>
                </a:lnTo>
                <a:lnTo>
                  <a:pt x="455956" y="0"/>
                </a:lnTo>
                <a:lnTo>
                  <a:pt x="502575" y="2354"/>
                </a:lnTo>
                <a:lnTo>
                  <a:pt x="547848" y="9263"/>
                </a:lnTo>
                <a:lnTo>
                  <a:pt x="591544" y="20499"/>
                </a:lnTo>
                <a:lnTo>
                  <a:pt x="633436" y="35832"/>
                </a:lnTo>
                <a:lnTo>
                  <a:pt x="673293" y="55032"/>
                </a:lnTo>
                <a:lnTo>
                  <a:pt x="710886" y="77871"/>
                </a:lnTo>
                <a:lnTo>
                  <a:pt x="745987" y="104119"/>
                </a:lnTo>
                <a:lnTo>
                  <a:pt x="778366" y="133547"/>
                </a:lnTo>
                <a:lnTo>
                  <a:pt x="807795" y="165926"/>
                </a:lnTo>
                <a:lnTo>
                  <a:pt x="834043" y="201026"/>
                </a:lnTo>
                <a:lnTo>
                  <a:pt x="856881" y="238618"/>
                </a:lnTo>
                <a:lnTo>
                  <a:pt x="876081" y="278474"/>
                </a:lnTo>
                <a:lnTo>
                  <a:pt x="891414" y="320363"/>
                </a:lnTo>
                <a:lnTo>
                  <a:pt x="902649" y="364057"/>
                </a:lnTo>
                <a:lnTo>
                  <a:pt x="909558" y="409326"/>
                </a:lnTo>
                <a:lnTo>
                  <a:pt x="911912" y="455941"/>
                </a:lnTo>
                <a:lnTo>
                  <a:pt x="909558" y="502561"/>
                </a:lnTo>
                <a:lnTo>
                  <a:pt x="902649" y="547835"/>
                </a:lnTo>
                <a:lnTo>
                  <a:pt x="891414" y="591533"/>
                </a:lnTo>
                <a:lnTo>
                  <a:pt x="876081" y="633427"/>
                </a:lnTo>
                <a:lnTo>
                  <a:pt x="856881" y="673286"/>
                </a:lnTo>
                <a:lnTo>
                  <a:pt x="834043" y="710881"/>
                </a:lnTo>
                <a:lnTo>
                  <a:pt x="807795" y="745985"/>
                </a:lnTo>
                <a:lnTo>
                  <a:pt x="778366" y="778366"/>
                </a:lnTo>
                <a:lnTo>
                  <a:pt x="745987" y="807796"/>
                </a:lnTo>
                <a:lnTo>
                  <a:pt x="710886" y="834046"/>
                </a:lnTo>
                <a:lnTo>
                  <a:pt x="673293" y="856886"/>
                </a:lnTo>
                <a:lnTo>
                  <a:pt x="633436" y="876087"/>
                </a:lnTo>
                <a:lnTo>
                  <a:pt x="591544" y="891421"/>
                </a:lnTo>
                <a:lnTo>
                  <a:pt x="547848" y="902657"/>
                </a:lnTo>
                <a:lnTo>
                  <a:pt x="502575" y="909567"/>
                </a:lnTo>
                <a:lnTo>
                  <a:pt x="455956" y="911921"/>
                </a:lnTo>
                <a:close/>
              </a:path>
            </a:pathLst>
          </a:custGeom>
          <a:solidFill>
            <a:srgbClr val="17E3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22197" y="4513600"/>
            <a:ext cx="912494" cy="912494"/>
          </a:xfrm>
          <a:custGeom>
            <a:avLst/>
            <a:gdLst/>
            <a:ahLst/>
            <a:cxnLst/>
            <a:rect l="l" t="t" r="r" b="b"/>
            <a:pathLst>
              <a:path w="912494" h="912495">
                <a:moveTo>
                  <a:pt x="455956" y="911900"/>
                </a:moveTo>
                <a:lnTo>
                  <a:pt x="409337" y="909546"/>
                </a:lnTo>
                <a:lnTo>
                  <a:pt x="364064" y="902637"/>
                </a:lnTo>
                <a:lnTo>
                  <a:pt x="320368" y="891402"/>
                </a:lnTo>
                <a:lnTo>
                  <a:pt x="278476" y="876071"/>
                </a:lnTo>
                <a:lnTo>
                  <a:pt x="238619" y="856872"/>
                </a:lnTo>
                <a:lnTo>
                  <a:pt x="201026" y="834034"/>
                </a:lnTo>
                <a:lnTo>
                  <a:pt x="165925" y="807787"/>
                </a:lnTo>
                <a:lnTo>
                  <a:pt x="133545" y="778360"/>
                </a:lnTo>
                <a:lnTo>
                  <a:pt x="104117" y="745981"/>
                </a:lnTo>
                <a:lnTo>
                  <a:pt x="77869" y="710881"/>
                </a:lnTo>
                <a:lnTo>
                  <a:pt x="55031" y="673288"/>
                </a:lnTo>
                <a:lnTo>
                  <a:pt x="35831" y="633431"/>
                </a:lnTo>
                <a:lnTo>
                  <a:pt x="20498" y="591540"/>
                </a:lnTo>
                <a:lnTo>
                  <a:pt x="9263" y="547843"/>
                </a:lnTo>
                <a:lnTo>
                  <a:pt x="2354" y="502570"/>
                </a:lnTo>
                <a:lnTo>
                  <a:pt x="0" y="455950"/>
                </a:lnTo>
                <a:lnTo>
                  <a:pt x="2354" y="409330"/>
                </a:lnTo>
                <a:lnTo>
                  <a:pt x="9263" y="364057"/>
                </a:lnTo>
                <a:lnTo>
                  <a:pt x="20498" y="320360"/>
                </a:lnTo>
                <a:lnTo>
                  <a:pt x="35831" y="278469"/>
                </a:lnTo>
                <a:lnTo>
                  <a:pt x="55031" y="238612"/>
                </a:lnTo>
                <a:lnTo>
                  <a:pt x="77869" y="201019"/>
                </a:lnTo>
                <a:lnTo>
                  <a:pt x="104117" y="165918"/>
                </a:lnTo>
                <a:lnTo>
                  <a:pt x="133545" y="133540"/>
                </a:lnTo>
                <a:lnTo>
                  <a:pt x="165925" y="104113"/>
                </a:lnTo>
                <a:lnTo>
                  <a:pt x="201026" y="77866"/>
                </a:lnTo>
                <a:lnTo>
                  <a:pt x="238619" y="55028"/>
                </a:lnTo>
                <a:lnTo>
                  <a:pt x="278476" y="35829"/>
                </a:lnTo>
                <a:lnTo>
                  <a:pt x="320368" y="20497"/>
                </a:lnTo>
                <a:lnTo>
                  <a:pt x="364064" y="9262"/>
                </a:lnTo>
                <a:lnTo>
                  <a:pt x="409337" y="2353"/>
                </a:lnTo>
                <a:lnTo>
                  <a:pt x="455956" y="0"/>
                </a:lnTo>
                <a:lnTo>
                  <a:pt x="502575" y="2353"/>
                </a:lnTo>
                <a:lnTo>
                  <a:pt x="547847" y="9262"/>
                </a:lnTo>
                <a:lnTo>
                  <a:pt x="591543" y="20497"/>
                </a:lnTo>
                <a:lnTo>
                  <a:pt x="633434" y="35829"/>
                </a:lnTo>
                <a:lnTo>
                  <a:pt x="673291" y="55028"/>
                </a:lnTo>
                <a:lnTo>
                  <a:pt x="710885" y="77866"/>
                </a:lnTo>
                <a:lnTo>
                  <a:pt x="745986" y="104113"/>
                </a:lnTo>
                <a:lnTo>
                  <a:pt x="778365" y="133540"/>
                </a:lnTo>
                <a:lnTo>
                  <a:pt x="807794" y="165918"/>
                </a:lnTo>
                <a:lnTo>
                  <a:pt x="834042" y="201019"/>
                </a:lnTo>
                <a:lnTo>
                  <a:pt x="856881" y="238612"/>
                </a:lnTo>
                <a:lnTo>
                  <a:pt x="876081" y="278469"/>
                </a:lnTo>
                <a:lnTo>
                  <a:pt x="891413" y="320360"/>
                </a:lnTo>
                <a:lnTo>
                  <a:pt x="902649" y="364057"/>
                </a:lnTo>
                <a:lnTo>
                  <a:pt x="909558" y="409330"/>
                </a:lnTo>
                <a:lnTo>
                  <a:pt x="911912" y="455950"/>
                </a:lnTo>
                <a:lnTo>
                  <a:pt x="909558" y="502570"/>
                </a:lnTo>
                <a:lnTo>
                  <a:pt x="902649" y="547843"/>
                </a:lnTo>
                <a:lnTo>
                  <a:pt x="891413" y="591540"/>
                </a:lnTo>
                <a:lnTo>
                  <a:pt x="876081" y="633431"/>
                </a:lnTo>
                <a:lnTo>
                  <a:pt x="856881" y="673288"/>
                </a:lnTo>
                <a:lnTo>
                  <a:pt x="834042" y="710881"/>
                </a:lnTo>
                <a:lnTo>
                  <a:pt x="807794" y="745981"/>
                </a:lnTo>
                <a:lnTo>
                  <a:pt x="778365" y="778360"/>
                </a:lnTo>
                <a:lnTo>
                  <a:pt x="745986" y="807787"/>
                </a:lnTo>
                <a:lnTo>
                  <a:pt x="710885" y="834034"/>
                </a:lnTo>
                <a:lnTo>
                  <a:pt x="673291" y="856872"/>
                </a:lnTo>
                <a:lnTo>
                  <a:pt x="633434" y="876071"/>
                </a:lnTo>
                <a:lnTo>
                  <a:pt x="591543" y="891402"/>
                </a:lnTo>
                <a:lnTo>
                  <a:pt x="547847" y="902637"/>
                </a:lnTo>
                <a:lnTo>
                  <a:pt x="502575" y="909546"/>
                </a:lnTo>
                <a:lnTo>
                  <a:pt x="455956" y="911900"/>
                </a:lnTo>
                <a:close/>
              </a:path>
            </a:pathLst>
          </a:custGeom>
          <a:solidFill>
            <a:srgbClr val="17E3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46743" y="6077346"/>
            <a:ext cx="912494" cy="912494"/>
          </a:xfrm>
          <a:custGeom>
            <a:avLst/>
            <a:gdLst/>
            <a:ahLst/>
            <a:cxnLst/>
            <a:rect l="l" t="t" r="r" b="b"/>
            <a:pathLst>
              <a:path w="912495" h="912495">
                <a:moveTo>
                  <a:pt x="455950" y="911931"/>
                </a:moveTo>
                <a:lnTo>
                  <a:pt x="409330" y="909576"/>
                </a:lnTo>
                <a:lnTo>
                  <a:pt x="364057" y="902666"/>
                </a:lnTo>
                <a:lnTo>
                  <a:pt x="320360" y="891430"/>
                </a:lnTo>
                <a:lnTo>
                  <a:pt x="278469" y="876097"/>
                </a:lnTo>
                <a:lnTo>
                  <a:pt x="238612" y="856895"/>
                </a:lnTo>
                <a:lnTo>
                  <a:pt x="201019" y="834055"/>
                </a:lnTo>
                <a:lnTo>
                  <a:pt x="165918" y="807805"/>
                </a:lnTo>
                <a:lnTo>
                  <a:pt x="133540" y="778375"/>
                </a:lnTo>
                <a:lnTo>
                  <a:pt x="104113" y="745994"/>
                </a:lnTo>
                <a:lnTo>
                  <a:pt x="77866" y="710891"/>
                </a:lnTo>
                <a:lnTo>
                  <a:pt x="55028" y="673295"/>
                </a:lnTo>
                <a:lnTo>
                  <a:pt x="35829" y="633436"/>
                </a:lnTo>
                <a:lnTo>
                  <a:pt x="20497" y="591543"/>
                </a:lnTo>
                <a:lnTo>
                  <a:pt x="9262" y="547844"/>
                </a:lnTo>
                <a:lnTo>
                  <a:pt x="2353" y="502570"/>
                </a:lnTo>
                <a:lnTo>
                  <a:pt x="0" y="455950"/>
                </a:lnTo>
                <a:lnTo>
                  <a:pt x="2353" y="409335"/>
                </a:lnTo>
                <a:lnTo>
                  <a:pt x="9262" y="364065"/>
                </a:lnTo>
                <a:lnTo>
                  <a:pt x="20497" y="320371"/>
                </a:lnTo>
                <a:lnTo>
                  <a:pt x="35829" y="278481"/>
                </a:lnTo>
                <a:lnTo>
                  <a:pt x="55028" y="238625"/>
                </a:lnTo>
                <a:lnTo>
                  <a:pt x="77866" y="201032"/>
                </a:lnTo>
                <a:lnTo>
                  <a:pt x="104113" y="165931"/>
                </a:lnTo>
                <a:lnTo>
                  <a:pt x="133540" y="133551"/>
                </a:lnTo>
                <a:lnTo>
                  <a:pt x="165918" y="104123"/>
                </a:lnTo>
                <a:lnTo>
                  <a:pt x="201019" y="77874"/>
                </a:lnTo>
                <a:lnTo>
                  <a:pt x="238612" y="55034"/>
                </a:lnTo>
                <a:lnTo>
                  <a:pt x="278469" y="35833"/>
                </a:lnTo>
                <a:lnTo>
                  <a:pt x="320360" y="20500"/>
                </a:lnTo>
                <a:lnTo>
                  <a:pt x="364057" y="9264"/>
                </a:lnTo>
                <a:lnTo>
                  <a:pt x="409330" y="2354"/>
                </a:lnTo>
                <a:lnTo>
                  <a:pt x="455950" y="0"/>
                </a:lnTo>
                <a:lnTo>
                  <a:pt x="502570" y="2354"/>
                </a:lnTo>
                <a:lnTo>
                  <a:pt x="547843" y="9264"/>
                </a:lnTo>
                <a:lnTo>
                  <a:pt x="591540" y="20500"/>
                </a:lnTo>
                <a:lnTo>
                  <a:pt x="633431" y="35833"/>
                </a:lnTo>
                <a:lnTo>
                  <a:pt x="673288" y="55034"/>
                </a:lnTo>
                <a:lnTo>
                  <a:pt x="710881" y="77874"/>
                </a:lnTo>
                <a:lnTo>
                  <a:pt x="745981" y="104123"/>
                </a:lnTo>
                <a:lnTo>
                  <a:pt x="778360" y="133551"/>
                </a:lnTo>
                <a:lnTo>
                  <a:pt x="807787" y="165931"/>
                </a:lnTo>
                <a:lnTo>
                  <a:pt x="834034" y="201032"/>
                </a:lnTo>
                <a:lnTo>
                  <a:pt x="856872" y="238625"/>
                </a:lnTo>
                <a:lnTo>
                  <a:pt x="876071" y="278481"/>
                </a:lnTo>
                <a:lnTo>
                  <a:pt x="891402" y="320371"/>
                </a:lnTo>
                <a:lnTo>
                  <a:pt x="902637" y="364065"/>
                </a:lnTo>
                <a:lnTo>
                  <a:pt x="909546" y="409335"/>
                </a:lnTo>
                <a:lnTo>
                  <a:pt x="911900" y="455950"/>
                </a:lnTo>
                <a:lnTo>
                  <a:pt x="909546" y="502570"/>
                </a:lnTo>
                <a:lnTo>
                  <a:pt x="902637" y="547844"/>
                </a:lnTo>
                <a:lnTo>
                  <a:pt x="891402" y="591543"/>
                </a:lnTo>
                <a:lnTo>
                  <a:pt x="876071" y="633436"/>
                </a:lnTo>
                <a:lnTo>
                  <a:pt x="856872" y="673295"/>
                </a:lnTo>
                <a:lnTo>
                  <a:pt x="834034" y="710891"/>
                </a:lnTo>
                <a:lnTo>
                  <a:pt x="807787" y="745994"/>
                </a:lnTo>
                <a:lnTo>
                  <a:pt x="778360" y="778375"/>
                </a:lnTo>
                <a:lnTo>
                  <a:pt x="745981" y="807805"/>
                </a:lnTo>
                <a:lnTo>
                  <a:pt x="710881" y="834055"/>
                </a:lnTo>
                <a:lnTo>
                  <a:pt x="673288" y="856895"/>
                </a:lnTo>
                <a:lnTo>
                  <a:pt x="633431" y="876097"/>
                </a:lnTo>
                <a:lnTo>
                  <a:pt x="591540" y="891430"/>
                </a:lnTo>
                <a:lnTo>
                  <a:pt x="547843" y="902666"/>
                </a:lnTo>
                <a:lnTo>
                  <a:pt x="502570" y="909576"/>
                </a:lnTo>
                <a:lnTo>
                  <a:pt x="455950" y="911931"/>
                </a:lnTo>
                <a:close/>
              </a:path>
            </a:pathLst>
          </a:custGeom>
          <a:solidFill>
            <a:srgbClr val="17E3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71278" y="7641762"/>
            <a:ext cx="912494" cy="912494"/>
          </a:xfrm>
          <a:custGeom>
            <a:avLst/>
            <a:gdLst/>
            <a:ahLst/>
            <a:cxnLst/>
            <a:rect l="l" t="t" r="r" b="b"/>
            <a:pathLst>
              <a:path w="912495" h="912495">
                <a:moveTo>
                  <a:pt x="455950" y="911931"/>
                </a:moveTo>
                <a:lnTo>
                  <a:pt x="409330" y="909576"/>
                </a:lnTo>
                <a:lnTo>
                  <a:pt x="364057" y="902666"/>
                </a:lnTo>
                <a:lnTo>
                  <a:pt x="320360" y="891430"/>
                </a:lnTo>
                <a:lnTo>
                  <a:pt x="278469" y="876097"/>
                </a:lnTo>
                <a:lnTo>
                  <a:pt x="238612" y="856895"/>
                </a:lnTo>
                <a:lnTo>
                  <a:pt x="201019" y="834055"/>
                </a:lnTo>
                <a:lnTo>
                  <a:pt x="165918" y="807805"/>
                </a:lnTo>
                <a:lnTo>
                  <a:pt x="133540" y="778375"/>
                </a:lnTo>
                <a:lnTo>
                  <a:pt x="104113" y="745994"/>
                </a:lnTo>
                <a:lnTo>
                  <a:pt x="77866" y="710891"/>
                </a:lnTo>
                <a:lnTo>
                  <a:pt x="55028" y="673295"/>
                </a:lnTo>
                <a:lnTo>
                  <a:pt x="35829" y="633436"/>
                </a:lnTo>
                <a:lnTo>
                  <a:pt x="20497" y="591543"/>
                </a:lnTo>
                <a:lnTo>
                  <a:pt x="9262" y="547844"/>
                </a:lnTo>
                <a:lnTo>
                  <a:pt x="2353" y="502570"/>
                </a:lnTo>
                <a:lnTo>
                  <a:pt x="0" y="455950"/>
                </a:lnTo>
                <a:lnTo>
                  <a:pt x="2353" y="409335"/>
                </a:lnTo>
                <a:lnTo>
                  <a:pt x="9262" y="364065"/>
                </a:lnTo>
                <a:lnTo>
                  <a:pt x="20497" y="320371"/>
                </a:lnTo>
                <a:lnTo>
                  <a:pt x="35829" y="278481"/>
                </a:lnTo>
                <a:lnTo>
                  <a:pt x="55028" y="238625"/>
                </a:lnTo>
                <a:lnTo>
                  <a:pt x="77866" y="201032"/>
                </a:lnTo>
                <a:lnTo>
                  <a:pt x="104113" y="165931"/>
                </a:lnTo>
                <a:lnTo>
                  <a:pt x="133540" y="133551"/>
                </a:lnTo>
                <a:lnTo>
                  <a:pt x="165918" y="104123"/>
                </a:lnTo>
                <a:lnTo>
                  <a:pt x="201019" y="77874"/>
                </a:lnTo>
                <a:lnTo>
                  <a:pt x="238612" y="55034"/>
                </a:lnTo>
                <a:lnTo>
                  <a:pt x="278469" y="35833"/>
                </a:lnTo>
                <a:lnTo>
                  <a:pt x="320360" y="20500"/>
                </a:lnTo>
                <a:lnTo>
                  <a:pt x="364057" y="9264"/>
                </a:lnTo>
                <a:lnTo>
                  <a:pt x="409330" y="2354"/>
                </a:lnTo>
                <a:lnTo>
                  <a:pt x="455950" y="0"/>
                </a:lnTo>
                <a:lnTo>
                  <a:pt x="502570" y="2354"/>
                </a:lnTo>
                <a:lnTo>
                  <a:pt x="547843" y="9264"/>
                </a:lnTo>
                <a:lnTo>
                  <a:pt x="591540" y="20500"/>
                </a:lnTo>
                <a:lnTo>
                  <a:pt x="633431" y="35833"/>
                </a:lnTo>
                <a:lnTo>
                  <a:pt x="673288" y="55034"/>
                </a:lnTo>
                <a:lnTo>
                  <a:pt x="710881" y="77874"/>
                </a:lnTo>
                <a:lnTo>
                  <a:pt x="745981" y="104123"/>
                </a:lnTo>
                <a:lnTo>
                  <a:pt x="778360" y="133551"/>
                </a:lnTo>
                <a:lnTo>
                  <a:pt x="807787" y="165931"/>
                </a:lnTo>
                <a:lnTo>
                  <a:pt x="834034" y="201032"/>
                </a:lnTo>
                <a:lnTo>
                  <a:pt x="856872" y="238625"/>
                </a:lnTo>
                <a:lnTo>
                  <a:pt x="876071" y="278481"/>
                </a:lnTo>
                <a:lnTo>
                  <a:pt x="891402" y="320371"/>
                </a:lnTo>
                <a:lnTo>
                  <a:pt x="902637" y="364065"/>
                </a:lnTo>
                <a:lnTo>
                  <a:pt x="909546" y="409335"/>
                </a:lnTo>
                <a:lnTo>
                  <a:pt x="911900" y="455950"/>
                </a:lnTo>
                <a:lnTo>
                  <a:pt x="909546" y="502570"/>
                </a:lnTo>
                <a:lnTo>
                  <a:pt x="902637" y="547844"/>
                </a:lnTo>
                <a:lnTo>
                  <a:pt x="891402" y="591543"/>
                </a:lnTo>
                <a:lnTo>
                  <a:pt x="876071" y="633436"/>
                </a:lnTo>
                <a:lnTo>
                  <a:pt x="856872" y="673295"/>
                </a:lnTo>
                <a:lnTo>
                  <a:pt x="834034" y="710891"/>
                </a:lnTo>
                <a:lnTo>
                  <a:pt x="807787" y="745994"/>
                </a:lnTo>
                <a:lnTo>
                  <a:pt x="778360" y="778375"/>
                </a:lnTo>
                <a:lnTo>
                  <a:pt x="745981" y="807805"/>
                </a:lnTo>
                <a:lnTo>
                  <a:pt x="710881" y="834055"/>
                </a:lnTo>
                <a:lnTo>
                  <a:pt x="673288" y="856895"/>
                </a:lnTo>
                <a:lnTo>
                  <a:pt x="633431" y="876097"/>
                </a:lnTo>
                <a:lnTo>
                  <a:pt x="591540" y="891430"/>
                </a:lnTo>
                <a:lnTo>
                  <a:pt x="547843" y="902666"/>
                </a:lnTo>
                <a:lnTo>
                  <a:pt x="502570" y="909576"/>
                </a:lnTo>
                <a:lnTo>
                  <a:pt x="455950" y="911931"/>
                </a:lnTo>
                <a:close/>
              </a:path>
            </a:pathLst>
          </a:custGeom>
          <a:solidFill>
            <a:srgbClr val="17E3B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16580" y="0"/>
            <a:ext cx="4202216" cy="45136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05870" y="8402055"/>
            <a:ext cx="841991" cy="8420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581009" cy="5039696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2543677" y="1385477"/>
            <a:ext cx="5744845" cy="7261225"/>
            <a:chOff x="12543677" y="1385477"/>
            <a:chExt cx="5744845" cy="726122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43677" y="1648835"/>
              <a:ext cx="4904262" cy="69977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05930" y="1385477"/>
              <a:ext cx="1682069" cy="714428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4295" y="1337803"/>
            <a:ext cx="1224823" cy="1224826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754167" y="1421005"/>
            <a:ext cx="6592570" cy="974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200" spc="680" dirty="0"/>
              <a:t>PROJECT</a:t>
            </a:r>
            <a:r>
              <a:rPr sz="6200" spc="-270" dirty="0"/>
              <a:t> </a:t>
            </a:r>
            <a:r>
              <a:rPr sz="6200" spc="670" dirty="0"/>
              <a:t>GOALS</a:t>
            </a:r>
            <a:endParaRPr sz="6200"/>
          </a:p>
        </p:txBody>
      </p:sp>
      <p:sp>
        <p:nvSpPr>
          <p:cNvPr id="14" name="object 14"/>
          <p:cNvSpPr txBox="1"/>
          <p:nvPr/>
        </p:nvSpPr>
        <p:spPr>
          <a:xfrm>
            <a:off x="1561832" y="3130381"/>
            <a:ext cx="508634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45" dirty="0">
                <a:solidFill>
                  <a:srgbClr val="041C40"/>
                </a:solidFill>
                <a:latin typeface="Arial Narrow"/>
                <a:cs typeface="Arial Narrow"/>
              </a:rPr>
              <a:t>01</a:t>
            </a:r>
            <a:endParaRPr sz="4000">
              <a:latin typeface="Arial Narrow"/>
              <a:cs typeface="Arial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66429" y="4614604"/>
            <a:ext cx="5575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235" dirty="0">
                <a:solidFill>
                  <a:srgbClr val="041C40"/>
                </a:solidFill>
                <a:latin typeface="Arial Narrow"/>
                <a:cs typeface="Arial Narrow"/>
              </a:rPr>
              <a:t>02</a:t>
            </a:r>
            <a:endParaRPr sz="4000">
              <a:latin typeface="Arial Narrow"/>
              <a:cs typeface="Arial Narro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89465" y="6178380"/>
            <a:ext cx="56070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245" dirty="0">
                <a:solidFill>
                  <a:srgbClr val="041C40"/>
                </a:solidFill>
                <a:latin typeface="Arial Narrow"/>
                <a:cs typeface="Arial Narrow"/>
              </a:rPr>
              <a:t>03</a:t>
            </a:r>
            <a:endParaRPr sz="4000">
              <a:latin typeface="Arial Narrow"/>
              <a:cs typeface="Arial Narro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04563" y="7742797"/>
            <a:ext cx="57975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315" dirty="0">
                <a:solidFill>
                  <a:srgbClr val="041C40"/>
                </a:solidFill>
                <a:latin typeface="Arial Narrow"/>
                <a:cs typeface="Arial Narrow"/>
              </a:rPr>
              <a:t>04</a:t>
            </a:r>
            <a:endParaRPr sz="4000">
              <a:latin typeface="Arial Narrow"/>
              <a:cs typeface="Arial Narro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88060" y="3018027"/>
            <a:ext cx="797369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150" spc="195" dirty="0">
                <a:solidFill>
                  <a:srgbClr val="FFFFFF"/>
                </a:solidFill>
                <a:latin typeface="Arial Narrow"/>
                <a:cs typeface="Arial Narrow"/>
              </a:rPr>
              <a:t>Board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55" dirty="0">
                <a:solidFill>
                  <a:srgbClr val="FFFFFF"/>
                </a:solidFill>
                <a:latin typeface="Arial Narrow"/>
                <a:cs typeface="Arial Narrow"/>
              </a:rPr>
              <a:t>of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65" dirty="0">
                <a:solidFill>
                  <a:srgbClr val="FFFFFF"/>
                </a:solidFill>
                <a:latin typeface="Arial Narrow"/>
                <a:cs typeface="Arial Narrow"/>
              </a:rPr>
              <a:t>Directors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0" dirty="0">
                <a:solidFill>
                  <a:srgbClr val="FFFFFF"/>
                </a:solidFill>
                <a:latin typeface="Arial Narrow"/>
                <a:cs typeface="Arial Narrow"/>
              </a:rPr>
              <a:t>at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75" dirty="0">
                <a:solidFill>
                  <a:srgbClr val="FFFFFF"/>
                </a:solidFill>
                <a:latin typeface="Arial Narrow"/>
                <a:cs typeface="Arial Narrow"/>
              </a:rPr>
              <a:t>Telco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0" dirty="0">
                <a:solidFill>
                  <a:srgbClr val="FFFFFF"/>
                </a:solidFill>
                <a:latin typeface="Arial Narrow"/>
                <a:cs typeface="Arial Narrow"/>
              </a:rPr>
              <a:t>are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5" dirty="0">
                <a:solidFill>
                  <a:srgbClr val="FFFFFF"/>
                </a:solidFill>
                <a:latin typeface="Arial Narrow"/>
                <a:cs typeface="Arial Narrow"/>
              </a:rPr>
              <a:t>unsure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204" dirty="0">
                <a:solidFill>
                  <a:srgbClr val="FFFFFF"/>
                </a:solidFill>
                <a:latin typeface="Arial Narrow"/>
                <a:cs typeface="Arial Narrow"/>
              </a:rPr>
              <a:t>what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25" dirty="0">
                <a:solidFill>
                  <a:srgbClr val="FFFFFF"/>
                </a:solidFill>
                <a:latin typeface="Arial Narrow"/>
                <a:cs typeface="Arial Narrow"/>
              </a:rPr>
              <a:t>is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210" dirty="0">
                <a:solidFill>
                  <a:srgbClr val="FFFFFF"/>
                </a:solidFill>
                <a:latin typeface="Arial Narrow"/>
                <a:cs typeface="Arial Narrow"/>
              </a:rPr>
              <a:t>most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65" dirty="0">
                <a:solidFill>
                  <a:srgbClr val="FFFFFF"/>
                </a:solidFill>
                <a:latin typeface="Arial Narrow"/>
                <a:cs typeface="Arial Narrow"/>
              </a:rPr>
              <a:t>contributing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0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60" dirty="0">
                <a:solidFill>
                  <a:srgbClr val="FFFFFF"/>
                </a:solidFill>
                <a:latin typeface="Arial Narrow"/>
                <a:cs typeface="Arial Narrow"/>
              </a:rPr>
              <a:t>a </a:t>
            </a:r>
            <a:r>
              <a:rPr sz="2150" spc="190" dirty="0">
                <a:solidFill>
                  <a:srgbClr val="FFFFFF"/>
                </a:solidFill>
                <a:latin typeface="Arial Narrow"/>
                <a:cs typeface="Arial Narrow"/>
              </a:rPr>
              <a:t>customer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70" dirty="0">
                <a:solidFill>
                  <a:srgbClr val="FFFFFF"/>
                </a:solidFill>
                <a:latin typeface="Arial Narrow"/>
                <a:cs typeface="Arial Narrow"/>
              </a:rPr>
              <a:t>deciding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0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75" dirty="0">
                <a:solidFill>
                  <a:srgbClr val="FFFFFF"/>
                </a:solidFill>
                <a:latin typeface="Arial Narrow"/>
                <a:cs typeface="Arial Narrow"/>
              </a:rPr>
              <a:t>leave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35" dirty="0">
                <a:solidFill>
                  <a:srgbClr val="FFFFFF"/>
                </a:solidFill>
                <a:latin typeface="Arial Narrow"/>
                <a:cs typeface="Arial Narrow"/>
              </a:rPr>
              <a:t>Telco.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200" dirty="0">
                <a:solidFill>
                  <a:srgbClr val="FFFFFF"/>
                </a:solidFill>
                <a:latin typeface="Arial Narrow"/>
                <a:cs typeface="Arial Narrow"/>
              </a:rPr>
              <a:t>They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95" dirty="0">
                <a:solidFill>
                  <a:srgbClr val="FFFFFF"/>
                </a:solidFill>
                <a:latin typeface="Arial Narrow"/>
                <a:cs typeface="Arial Narrow"/>
              </a:rPr>
              <a:t>would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35" dirty="0">
                <a:solidFill>
                  <a:srgbClr val="FFFFFF"/>
                </a:solidFill>
                <a:latin typeface="Arial Narrow"/>
                <a:cs typeface="Arial Narrow"/>
              </a:rPr>
              <a:t>like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50" dirty="0">
                <a:solidFill>
                  <a:srgbClr val="FFFFFF"/>
                </a:solidFill>
                <a:latin typeface="Arial Narrow"/>
                <a:cs typeface="Arial Narrow"/>
              </a:rPr>
              <a:t>this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65" dirty="0">
                <a:solidFill>
                  <a:srgbClr val="FFFFFF"/>
                </a:solidFill>
                <a:latin typeface="Arial Narrow"/>
                <a:cs typeface="Arial Narrow"/>
              </a:rPr>
              <a:t>issue</a:t>
            </a:r>
            <a:r>
              <a:rPr sz="215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0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5" dirty="0">
                <a:solidFill>
                  <a:srgbClr val="FFFFFF"/>
                </a:solidFill>
                <a:latin typeface="Arial Narrow"/>
                <a:cs typeface="Arial Narrow"/>
              </a:rPr>
              <a:t>be </a:t>
            </a:r>
            <a:r>
              <a:rPr sz="2150" spc="150" dirty="0">
                <a:solidFill>
                  <a:srgbClr val="FFFFFF"/>
                </a:solidFill>
                <a:latin typeface="Arial Narrow"/>
                <a:cs typeface="Arial Narrow"/>
              </a:rPr>
              <a:t>identified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90" dirty="0">
                <a:solidFill>
                  <a:srgbClr val="FFFFFF"/>
                </a:solidFill>
                <a:latin typeface="Arial Narrow"/>
                <a:cs typeface="Arial Narrow"/>
              </a:rPr>
              <a:t>so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0" dirty="0">
                <a:solidFill>
                  <a:srgbClr val="FFFFFF"/>
                </a:solidFill>
                <a:latin typeface="Arial Narrow"/>
                <a:cs typeface="Arial Narrow"/>
              </a:rPr>
              <a:t>that</a:t>
            </a:r>
            <a:r>
              <a:rPr sz="215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90" dirty="0">
                <a:solidFill>
                  <a:srgbClr val="FFFFFF"/>
                </a:solidFill>
                <a:latin typeface="Arial Narrow"/>
                <a:cs typeface="Arial Narrow"/>
              </a:rPr>
              <a:t>the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65" dirty="0">
                <a:solidFill>
                  <a:srgbClr val="FFFFFF"/>
                </a:solidFill>
                <a:latin typeface="Arial Narrow"/>
                <a:cs typeface="Arial Narrow"/>
              </a:rPr>
              <a:t>issue</a:t>
            </a:r>
            <a:r>
              <a:rPr sz="215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95" dirty="0">
                <a:solidFill>
                  <a:srgbClr val="FFFFFF"/>
                </a:solidFill>
                <a:latin typeface="Arial Narrow"/>
                <a:cs typeface="Arial Narrow"/>
              </a:rPr>
              <a:t>can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210" dirty="0">
                <a:solidFill>
                  <a:srgbClr val="FFFFFF"/>
                </a:solidFill>
                <a:latin typeface="Arial Narrow"/>
                <a:cs typeface="Arial Narrow"/>
              </a:rPr>
              <a:t>be</a:t>
            </a:r>
            <a:r>
              <a:rPr sz="215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45" dirty="0">
                <a:solidFill>
                  <a:srgbClr val="FFFFFF"/>
                </a:solidFill>
                <a:latin typeface="Arial Narrow"/>
                <a:cs typeface="Arial Narrow"/>
              </a:rPr>
              <a:t>rectified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35" dirty="0">
                <a:solidFill>
                  <a:srgbClr val="FFFFFF"/>
                </a:solidFill>
                <a:latin typeface="Arial Narrow"/>
                <a:cs typeface="Arial Narrow"/>
              </a:rPr>
              <a:t>accordingly.</a:t>
            </a:r>
            <a:endParaRPr sz="2150">
              <a:latin typeface="Arial Narrow"/>
              <a:cs typeface="Arial Narro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17005" y="4502280"/>
            <a:ext cx="616013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150" spc="185" dirty="0">
                <a:solidFill>
                  <a:srgbClr val="FFFFFF"/>
                </a:solidFill>
                <a:latin typeface="Arial Narrow"/>
                <a:cs typeface="Arial Narrow"/>
              </a:rPr>
              <a:t>Using</a:t>
            </a:r>
            <a:r>
              <a:rPr sz="215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90" dirty="0">
                <a:solidFill>
                  <a:srgbClr val="FFFFFF"/>
                </a:solidFill>
                <a:latin typeface="Arial Narrow"/>
                <a:cs typeface="Arial Narrow"/>
              </a:rPr>
              <a:t>the</a:t>
            </a:r>
            <a:r>
              <a:rPr sz="215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95" dirty="0">
                <a:solidFill>
                  <a:srgbClr val="FFFFFF"/>
                </a:solidFill>
                <a:latin typeface="Arial Narrow"/>
                <a:cs typeface="Arial Narrow"/>
              </a:rPr>
              <a:t>data</a:t>
            </a:r>
            <a:r>
              <a:rPr sz="215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210" dirty="0">
                <a:solidFill>
                  <a:srgbClr val="FFFFFF"/>
                </a:solidFill>
                <a:latin typeface="Arial Narrow"/>
                <a:cs typeface="Arial Narrow"/>
              </a:rPr>
              <a:t>on</a:t>
            </a:r>
            <a:r>
              <a:rPr sz="215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60" dirty="0">
                <a:solidFill>
                  <a:srgbClr val="FFFFFF"/>
                </a:solidFill>
                <a:latin typeface="Arial Narrow"/>
                <a:cs typeface="Arial Narrow"/>
              </a:rPr>
              <a:t>hand,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5" dirty="0">
                <a:solidFill>
                  <a:srgbClr val="FFFFFF"/>
                </a:solidFill>
                <a:latin typeface="Arial Narrow"/>
                <a:cs typeface="Arial Narrow"/>
              </a:rPr>
              <a:t>they</a:t>
            </a:r>
            <a:r>
              <a:rPr sz="215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95" dirty="0">
                <a:solidFill>
                  <a:srgbClr val="FFFFFF"/>
                </a:solidFill>
                <a:latin typeface="Arial Narrow"/>
                <a:cs typeface="Arial Narrow"/>
              </a:rPr>
              <a:t>would</a:t>
            </a:r>
            <a:r>
              <a:rPr sz="215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35" dirty="0">
                <a:solidFill>
                  <a:srgbClr val="FFFFFF"/>
                </a:solidFill>
                <a:latin typeface="Arial Narrow"/>
                <a:cs typeface="Arial Narrow"/>
              </a:rPr>
              <a:t>like</a:t>
            </a:r>
            <a:r>
              <a:rPr sz="215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254" dirty="0">
                <a:solidFill>
                  <a:srgbClr val="FFFFFF"/>
                </a:solidFill>
                <a:latin typeface="Arial Narrow"/>
                <a:cs typeface="Arial Narrow"/>
              </a:rPr>
              <a:t>me</a:t>
            </a:r>
            <a:r>
              <a:rPr sz="215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0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70" dirty="0">
                <a:solidFill>
                  <a:srgbClr val="FFFFFF"/>
                </a:solidFill>
                <a:latin typeface="Arial Narrow"/>
                <a:cs typeface="Arial Narrow"/>
              </a:rPr>
              <a:t>design </a:t>
            </a:r>
            <a:r>
              <a:rPr sz="2150" spc="210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200" dirty="0">
                <a:solidFill>
                  <a:srgbClr val="FFFFFF"/>
                </a:solidFill>
                <a:latin typeface="Arial Narrow"/>
                <a:cs typeface="Arial Narrow"/>
              </a:rPr>
              <a:t>model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0" dirty="0">
                <a:solidFill>
                  <a:srgbClr val="FFFFFF"/>
                </a:solidFill>
                <a:latin typeface="Arial Narrow"/>
                <a:cs typeface="Arial Narrow"/>
              </a:rPr>
              <a:t>that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25" dirty="0">
                <a:solidFill>
                  <a:srgbClr val="FFFFFF"/>
                </a:solidFill>
                <a:latin typeface="Arial Narrow"/>
                <a:cs typeface="Arial Narrow"/>
              </a:rPr>
              <a:t>is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75" dirty="0">
                <a:solidFill>
                  <a:srgbClr val="FFFFFF"/>
                </a:solidFill>
                <a:latin typeface="Arial Narrow"/>
                <a:cs typeface="Arial Narrow"/>
              </a:rPr>
              <a:t>able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0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65" dirty="0">
                <a:solidFill>
                  <a:srgbClr val="FFFFFF"/>
                </a:solidFill>
                <a:latin typeface="Arial Narrow"/>
                <a:cs typeface="Arial Narrow"/>
              </a:rPr>
              <a:t>predict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70" dirty="0">
                <a:solidFill>
                  <a:srgbClr val="FFFFFF"/>
                </a:solidFill>
                <a:latin typeface="Arial Narrow"/>
                <a:cs typeface="Arial Narrow"/>
              </a:rPr>
              <a:t>propensity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70" dirty="0">
                <a:solidFill>
                  <a:srgbClr val="FFFFFF"/>
                </a:solidFill>
                <a:latin typeface="Arial Narrow"/>
                <a:cs typeface="Arial Narrow"/>
              </a:rPr>
              <a:t>rates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30" dirty="0">
                <a:solidFill>
                  <a:srgbClr val="FFFFFF"/>
                </a:solidFill>
                <a:latin typeface="Arial Narrow"/>
                <a:cs typeface="Arial Narrow"/>
              </a:rPr>
              <a:t>of </a:t>
            </a:r>
            <a:r>
              <a:rPr sz="2150" spc="190" dirty="0">
                <a:solidFill>
                  <a:srgbClr val="FFFFFF"/>
                </a:solidFill>
                <a:latin typeface="Arial Narrow"/>
                <a:cs typeface="Arial Narrow"/>
              </a:rPr>
              <a:t>customer</a:t>
            </a:r>
            <a:r>
              <a:rPr sz="215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30" dirty="0">
                <a:solidFill>
                  <a:srgbClr val="FFFFFF"/>
                </a:solidFill>
                <a:latin typeface="Arial Narrow"/>
                <a:cs typeface="Arial Narrow"/>
              </a:rPr>
              <a:t>churn.</a:t>
            </a:r>
            <a:endParaRPr sz="2150">
              <a:latin typeface="Arial Narrow"/>
              <a:cs typeface="Arial Narro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41540" y="6066025"/>
            <a:ext cx="7868920" cy="1969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150" spc="204" dirty="0">
                <a:solidFill>
                  <a:srgbClr val="FFFFFF"/>
                </a:solidFill>
                <a:latin typeface="Arial Narrow"/>
                <a:cs typeface="Arial Narrow"/>
              </a:rPr>
              <a:t>As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5" dirty="0">
                <a:solidFill>
                  <a:srgbClr val="FFFFFF"/>
                </a:solidFill>
                <a:latin typeface="Arial Narrow"/>
                <a:cs typeface="Arial Narrow"/>
              </a:rPr>
              <a:t>they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204" dirty="0">
                <a:solidFill>
                  <a:srgbClr val="FFFFFF"/>
                </a:solidFill>
                <a:latin typeface="Arial Narrow"/>
                <a:cs typeface="Arial Narrow"/>
              </a:rPr>
              <a:t>want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210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75" dirty="0">
                <a:solidFill>
                  <a:srgbClr val="FFFFFF"/>
                </a:solidFill>
                <a:latin typeface="Arial Narrow"/>
                <a:cs typeface="Arial Narrow"/>
              </a:rPr>
              <a:t>better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5" dirty="0">
                <a:solidFill>
                  <a:srgbClr val="FFFFFF"/>
                </a:solidFill>
                <a:latin typeface="Arial Narrow"/>
                <a:cs typeface="Arial Narrow"/>
              </a:rPr>
              <a:t>understanding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55" dirty="0">
                <a:solidFill>
                  <a:srgbClr val="FFFFFF"/>
                </a:solidFill>
                <a:latin typeface="Arial Narrow"/>
                <a:cs typeface="Arial Narrow"/>
              </a:rPr>
              <a:t>of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90" dirty="0">
                <a:solidFill>
                  <a:srgbClr val="FFFFFF"/>
                </a:solidFill>
                <a:latin typeface="Arial Narrow"/>
                <a:cs typeface="Arial Narrow"/>
              </a:rPr>
              <a:t>the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60" dirty="0">
                <a:solidFill>
                  <a:srgbClr val="FFFFFF"/>
                </a:solidFill>
                <a:latin typeface="Arial Narrow"/>
                <a:cs typeface="Arial Narrow"/>
              </a:rPr>
              <a:t>factors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65" dirty="0">
                <a:solidFill>
                  <a:srgbClr val="FFFFFF"/>
                </a:solidFill>
                <a:latin typeface="Arial Narrow"/>
                <a:cs typeface="Arial Narrow"/>
              </a:rPr>
              <a:t>contributing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55" dirty="0">
                <a:solidFill>
                  <a:srgbClr val="FFFFFF"/>
                </a:solidFill>
                <a:latin typeface="Arial Narrow"/>
                <a:cs typeface="Arial Narrow"/>
              </a:rPr>
              <a:t>to </a:t>
            </a:r>
            <a:r>
              <a:rPr sz="2150" spc="190" dirty="0">
                <a:solidFill>
                  <a:srgbClr val="FFFFFF"/>
                </a:solidFill>
                <a:latin typeface="Arial Narrow"/>
                <a:cs typeface="Arial Narrow"/>
              </a:rPr>
              <a:t>customer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45" dirty="0">
                <a:solidFill>
                  <a:srgbClr val="FFFFFF"/>
                </a:solidFill>
                <a:latin typeface="Arial Narrow"/>
                <a:cs typeface="Arial Narrow"/>
              </a:rPr>
              <a:t>churn,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5" dirty="0">
                <a:solidFill>
                  <a:srgbClr val="FFFFFF"/>
                </a:solidFill>
                <a:latin typeface="Arial Narrow"/>
                <a:cs typeface="Arial Narrow"/>
              </a:rPr>
              <a:t>they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95" dirty="0">
                <a:solidFill>
                  <a:srgbClr val="FFFFFF"/>
                </a:solidFill>
                <a:latin typeface="Arial Narrow"/>
                <a:cs typeface="Arial Narrow"/>
              </a:rPr>
              <a:t>would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65" dirty="0">
                <a:solidFill>
                  <a:srgbClr val="FFFFFF"/>
                </a:solidFill>
                <a:latin typeface="Arial Narrow"/>
                <a:cs typeface="Arial Narrow"/>
              </a:rPr>
              <a:t>also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35" dirty="0">
                <a:solidFill>
                  <a:srgbClr val="FFFFFF"/>
                </a:solidFill>
                <a:latin typeface="Arial Narrow"/>
                <a:cs typeface="Arial Narrow"/>
              </a:rPr>
              <a:t>like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254" dirty="0">
                <a:solidFill>
                  <a:srgbClr val="FFFFFF"/>
                </a:solidFill>
                <a:latin typeface="Arial Narrow"/>
                <a:cs typeface="Arial Narrow"/>
              </a:rPr>
              <a:t>me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0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90" dirty="0">
                <a:solidFill>
                  <a:srgbClr val="FFFFFF"/>
                </a:solidFill>
                <a:latin typeface="Arial Narrow"/>
                <a:cs typeface="Arial Narrow"/>
              </a:rPr>
              <a:t>propose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65" dirty="0">
                <a:solidFill>
                  <a:srgbClr val="FFFFFF"/>
                </a:solidFill>
                <a:latin typeface="Arial Narrow"/>
                <a:cs typeface="Arial Narrow"/>
              </a:rPr>
              <a:t>solutions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0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65" dirty="0">
                <a:solidFill>
                  <a:srgbClr val="FFFFFF"/>
                </a:solidFill>
                <a:latin typeface="Arial Narrow"/>
                <a:cs typeface="Arial Narrow"/>
              </a:rPr>
              <a:t>the </a:t>
            </a:r>
            <a:r>
              <a:rPr sz="2150" spc="185" dirty="0">
                <a:solidFill>
                  <a:srgbClr val="FFFFFF"/>
                </a:solidFill>
                <a:latin typeface="Arial Narrow"/>
                <a:cs typeface="Arial Narrow"/>
              </a:rPr>
              <a:t>marketing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210" dirty="0">
                <a:solidFill>
                  <a:srgbClr val="FFFFFF"/>
                </a:solidFill>
                <a:latin typeface="Arial Narrow"/>
                <a:cs typeface="Arial Narrow"/>
              </a:rPr>
              <a:t>and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65" dirty="0">
                <a:solidFill>
                  <a:srgbClr val="FFFFFF"/>
                </a:solidFill>
                <a:latin typeface="Arial Narrow"/>
                <a:cs typeface="Arial Narrow"/>
              </a:rPr>
              <a:t>sales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75" dirty="0">
                <a:solidFill>
                  <a:srgbClr val="FFFFFF"/>
                </a:solidFill>
                <a:latin typeface="Arial Narrow"/>
                <a:cs typeface="Arial Narrow"/>
              </a:rPr>
              <a:t>department,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90" dirty="0">
                <a:solidFill>
                  <a:srgbClr val="FFFFFF"/>
                </a:solidFill>
                <a:latin typeface="Arial Narrow"/>
                <a:cs typeface="Arial Narrow"/>
              </a:rPr>
              <a:t>so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0" dirty="0">
                <a:solidFill>
                  <a:srgbClr val="FFFFFF"/>
                </a:solidFill>
                <a:latin typeface="Arial Narrow"/>
                <a:cs typeface="Arial Narrow"/>
              </a:rPr>
              <a:t>that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90" dirty="0">
                <a:solidFill>
                  <a:srgbClr val="FFFFFF"/>
                </a:solidFill>
                <a:latin typeface="Arial Narrow"/>
                <a:cs typeface="Arial Narrow"/>
              </a:rPr>
              <a:t>the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90" dirty="0">
                <a:solidFill>
                  <a:srgbClr val="FFFFFF"/>
                </a:solidFill>
                <a:latin typeface="Arial Narrow"/>
                <a:cs typeface="Arial Narrow"/>
              </a:rPr>
              <a:t>customer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0" dirty="0">
                <a:solidFill>
                  <a:srgbClr val="FFFFFF"/>
                </a:solidFill>
                <a:latin typeface="Arial Narrow"/>
                <a:cs typeface="Arial Narrow"/>
              </a:rPr>
              <a:t>churn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50" dirty="0">
                <a:solidFill>
                  <a:srgbClr val="FFFFFF"/>
                </a:solidFill>
                <a:latin typeface="Arial Narrow"/>
                <a:cs typeface="Arial Narrow"/>
              </a:rPr>
              <a:t>rate </a:t>
            </a:r>
            <a:r>
              <a:rPr sz="2150" spc="195" dirty="0">
                <a:solidFill>
                  <a:srgbClr val="FFFFFF"/>
                </a:solidFill>
                <a:latin typeface="Arial Narrow"/>
                <a:cs typeface="Arial Narrow"/>
              </a:rPr>
              <a:t>can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210" dirty="0">
                <a:solidFill>
                  <a:srgbClr val="FFFFFF"/>
                </a:solidFill>
                <a:latin typeface="Arial Narrow"/>
                <a:cs typeface="Arial Narrow"/>
              </a:rPr>
              <a:t>be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90" dirty="0">
                <a:solidFill>
                  <a:srgbClr val="FFFFFF"/>
                </a:solidFill>
                <a:latin typeface="Arial Narrow"/>
                <a:cs typeface="Arial Narrow"/>
              </a:rPr>
              <a:t>decreased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0" dirty="0">
                <a:solidFill>
                  <a:srgbClr val="FFFFFF"/>
                </a:solidFill>
                <a:latin typeface="Arial Narrow"/>
                <a:cs typeface="Arial Narrow"/>
              </a:rPr>
              <a:t>going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35" dirty="0">
                <a:solidFill>
                  <a:srgbClr val="FFFFFF"/>
                </a:solidFill>
                <a:latin typeface="Arial Narrow"/>
                <a:cs typeface="Arial Narrow"/>
              </a:rPr>
              <a:t>forward.</a:t>
            </a:r>
            <a:endParaRPr sz="2150">
              <a:latin typeface="Arial Narrow"/>
              <a:cs typeface="Arial Narrow"/>
            </a:endParaRPr>
          </a:p>
          <a:p>
            <a:pPr marL="1236980">
              <a:lnSpc>
                <a:spcPct val="100000"/>
              </a:lnSpc>
              <a:spcBef>
                <a:spcPts val="780"/>
              </a:spcBef>
            </a:pPr>
            <a:r>
              <a:rPr sz="2150" spc="125" dirty="0">
                <a:solidFill>
                  <a:srgbClr val="FFFFFF"/>
                </a:solidFill>
                <a:latin typeface="Arial Narrow"/>
                <a:cs typeface="Arial Narrow"/>
              </a:rPr>
              <a:t>Ideally,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5" dirty="0">
                <a:solidFill>
                  <a:srgbClr val="FFFFFF"/>
                </a:solidFill>
                <a:latin typeface="Arial Narrow"/>
                <a:cs typeface="Arial Narrow"/>
              </a:rPr>
              <a:t>they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95" dirty="0">
                <a:solidFill>
                  <a:srgbClr val="FFFFFF"/>
                </a:solidFill>
                <a:latin typeface="Arial Narrow"/>
                <a:cs typeface="Arial Narrow"/>
              </a:rPr>
              <a:t>would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35" dirty="0">
                <a:solidFill>
                  <a:srgbClr val="FFFFFF"/>
                </a:solidFill>
                <a:latin typeface="Arial Narrow"/>
                <a:cs typeface="Arial Narrow"/>
              </a:rPr>
              <a:t>like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0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95" dirty="0">
                <a:solidFill>
                  <a:srgbClr val="FFFFFF"/>
                </a:solidFill>
                <a:latin typeface="Arial Narrow"/>
                <a:cs typeface="Arial Narrow"/>
              </a:rPr>
              <a:t>see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90" dirty="0">
                <a:solidFill>
                  <a:srgbClr val="FFFFFF"/>
                </a:solidFill>
                <a:latin typeface="Arial Narrow"/>
                <a:cs typeface="Arial Narrow"/>
              </a:rPr>
              <a:t>the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90" dirty="0">
                <a:solidFill>
                  <a:srgbClr val="FFFFFF"/>
                </a:solidFill>
                <a:latin typeface="Arial Narrow"/>
                <a:cs typeface="Arial Narrow"/>
              </a:rPr>
              <a:t>customer</a:t>
            </a:r>
            <a:r>
              <a:rPr sz="21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70" dirty="0">
                <a:solidFill>
                  <a:srgbClr val="FFFFFF"/>
                </a:solidFill>
                <a:latin typeface="Arial Narrow"/>
                <a:cs typeface="Arial Narrow"/>
              </a:rPr>
              <a:t>churn</a:t>
            </a:r>
            <a:endParaRPr sz="2150">
              <a:latin typeface="Arial Narrow"/>
              <a:cs typeface="Arial Narro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66073" y="8056750"/>
            <a:ext cx="329184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170" dirty="0">
                <a:solidFill>
                  <a:srgbClr val="FFFFFF"/>
                </a:solidFill>
                <a:latin typeface="Arial Narrow"/>
                <a:cs typeface="Arial Narrow"/>
              </a:rPr>
              <a:t>rate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85" dirty="0">
                <a:solidFill>
                  <a:srgbClr val="FFFFFF"/>
                </a:solidFill>
                <a:latin typeface="Arial Narrow"/>
                <a:cs typeface="Arial Narrow"/>
              </a:rPr>
              <a:t>brought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220" dirty="0">
                <a:solidFill>
                  <a:srgbClr val="FFFFFF"/>
                </a:solidFill>
                <a:latin typeface="Arial Narrow"/>
                <a:cs typeface="Arial Narrow"/>
              </a:rPr>
              <a:t>down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190" dirty="0">
                <a:solidFill>
                  <a:srgbClr val="FFFFFF"/>
                </a:solidFill>
                <a:latin typeface="Arial Narrow"/>
                <a:cs typeface="Arial Narrow"/>
              </a:rPr>
              <a:t>by</a:t>
            </a:r>
            <a:r>
              <a:rPr sz="21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150" spc="75" dirty="0">
                <a:solidFill>
                  <a:srgbClr val="FFFFFF"/>
                </a:solidFill>
                <a:latin typeface="Arial Narrow"/>
                <a:cs typeface="Arial Narrow"/>
              </a:rPr>
              <a:t>5-</a:t>
            </a:r>
            <a:r>
              <a:rPr sz="2150" spc="-20" dirty="0">
                <a:solidFill>
                  <a:srgbClr val="FFFFFF"/>
                </a:solidFill>
                <a:latin typeface="Arial Narrow"/>
                <a:cs typeface="Arial Narrow"/>
              </a:rPr>
              <a:t>10%.</a:t>
            </a:r>
            <a:endParaRPr sz="2150">
              <a:latin typeface="Arial Narrow"/>
              <a:cs typeface="Arial Narro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15882" y="1519373"/>
            <a:ext cx="681990" cy="778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950" b="1" spc="275" dirty="0">
                <a:solidFill>
                  <a:srgbClr val="FFFFFF"/>
                </a:solidFill>
                <a:latin typeface="Arial Narrow"/>
                <a:cs typeface="Arial Narrow"/>
              </a:rPr>
              <a:t>02</a:t>
            </a:r>
            <a:endParaRPr sz="495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9300" y="2746246"/>
            <a:ext cx="1028700" cy="68698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81009" cy="50396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17520" y="1735043"/>
            <a:ext cx="6134282" cy="61341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74531" y="1337925"/>
            <a:ext cx="1224823" cy="12248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40903" y="2562748"/>
            <a:ext cx="5714999" cy="76485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23032" y="1450847"/>
            <a:ext cx="6629400" cy="9997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944322" y="1519491"/>
            <a:ext cx="685800" cy="778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950" b="1" spc="285" dirty="0">
                <a:solidFill>
                  <a:srgbClr val="FFFFFF"/>
                </a:solidFill>
                <a:latin typeface="Arial Narrow"/>
                <a:cs typeface="Arial Narrow"/>
              </a:rPr>
              <a:t>03</a:t>
            </a:r>
            <a:endParaRPr sz="495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9300" y="2746246"/>
            <a:ext cx="1028700" cy="68698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81009" cy="50396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17520" y="1735043"/>
            <a:ext cx="6134282" cy="61341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674531" y="1337925"/>
            <a:ext cx="8115934" cy="1224915"/>
            <a:chOff x="1674531" y="1337925"/>
            <a:chExt cx="8115934" cy="122491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4531" y="1337925"/>
              <a:ext cx="1224823" cy="12248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8063" y="1450847"/>
              <a:ext cx="6992111" cy="99974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90" dirty="0"/>
              <a:t>04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51041" y="2978610"/>
            <a:ext cx="6932295" cy="4883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20370">
              <a:lnSpc>
                <a:spcPct val="113799"/>
              </a:lnSpc>
              <a:spcBef>
                <a:spcPts val="95"/>
              </a:spcBef>
            </a:pPr>
            <a:r>
              <a:rPr sz="2800" spc="260" dirty="0">
                <a:solidFill>
                  <a:srgbClr val="FFFFFF"/>
                </a:solidFill>
                <a:latin typeface="Arial Narrow"/>
                <a:cs typeface="Arial Narrow"/>
              </a:rPr>
              <a:t>Numerous</a:t>
            </a:r>
            <a:r>
              <a:rPr sz="2800" spc="-1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29" dirty="0">
                <a:solidFill>
                  <a:srgbClr val="FFFFFF"/>
                </a:solidFill>
                <a:latin typeface="Arial Narrow"/>
                <a:cs typeface="Arial Narrow"/>
              </a:rPr>
              <a:t>Features</a:t>
            </a:r>
            <a:r>
              <a:rPr sz="2800" spc="-11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15" dirty="0">
                <a:solidFill>
                  <a:srgbClr val="FFFFFF"/>
                </a:solidFill>
                <a:latin typeface="Arial Narrow"/>
                <a:cs typeface="Arial Narrow"/>
              </a:rPr>
              <a:t>with</a:t>
            </a:r>
            <a:r>
              <a:rPr sz="2800" spc="-11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54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2800" spc="-1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195" dirty="0">
                <a:solidFill>
                  <a:srgbClr val="FFFFFF"/>
                </a:solidFill>
                <a:latin typeface="Arial Narrow"/>
                <a:cs typeface="Arial Narrow"/>
              </a:rPr>
              <a:t>large</a:t>
            </a:r>
            <a:r>
              <a:rPr sz="2800" spc="-11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60" dirty="0">
                <a:solidFill>
                  <a:srgbClr val="FFFFFF"/>
                </a:solidFill>
                <a:latin typeface="Arial Narrow"/>
                <a:cs typeface="Arial Narrow"/>
              </a:rPr>
              <a:t>amount</a:t>
            </a:r>
            <a:r>
              <a:rPr sz="2800" spc="-11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160" dirty="0">
                <a:solidFill>
                  <a:srgbClr val="FFFFFF"/>
                </a:solidFill>
                <a:latin typeface="Arial Narrow"/>
                <a:cs typeface="Arial Narrow"/>
              </a:rPr>
              <a:t>of </a:t>
            </a:r>
            <a:r>
              <a:rPr sz="2800" spc="215" dirty="0">
                <a:solidFill>
                  <a:srgbClr val="FFFFFF"/>
                </a:solidFill>
                <a:latin typeface="Arial Narrow"/>
                <a:cs typeface="Arial Narrow"/>
              </a:rPr>
              <a:t>missing</a:t>
            </a:r>
            <a:r>
              <a:rPr sz="2800" spc="-11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160" dirty="0">
                <a:solidFill>
                  <a:srgbClr val="FFFFFF"/>
                </a:solidFill>
                <a:latin typeface="Arial Narrow"/>
                <a:cs typeface="Arial Narrow"/>
              </a:rPr>
              <a:t>values.</a:t>
            </a:r>
            <a:endParaRPr sz="28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2800">
              <a:latin typeface="Arial Narrow"/>
              <a:cs typeface="Arial Narrow"/>
            </a:endParaRPr>
          </a:p>
          <a:p>
            <a:pPr marL="12700" marR="5080">
              <a:lnSpc>
                <a:spcPct val="113799"/>
              </a:lnSpc>
            </a:pPr>
            <a:r>
              <a:rPr sz="2800" spc="260" dirty="0">
                <a:solidFill>
                  <a:srgbClr val="FFFFFF"/>
                </a:solidFill>
                <a:latin typeface="Arial Narrow"/>
                <a:cs typeface="Arial Narrow"/>
              </a:rPr>
              <a:t>Numerous</a:t>
            </a:r>
            <a:r>
              <a:rPr sz="2800" spc="-1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10" dirty="0">
                <a:solidFill>
                  <a:srgbClr val="FFFFFF"/>
                </a:solidFill>
                <a:latin typeface="Arial Narrow"/>
                <a:cs typeface="Arial Narrow"/>
              </a:rPr>
              <a:t>features</a:t>
            </a:r>
            <a:r>
              <a:rPr sz="2800" spc="-11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20" dirty="0">
                <a:solidFill>
                  <a:srgbClr val="FFFFFF"/>
                </a:solidFill>
                <a:latin typeface="Arial Narrow"/>
                <a:cs typeface="Arial Narrow"/>
              </a:rPr>
              <a:t>that</a:t>
            </a:r>
            <a:r>
              <a:rPr sz="2800" spc="-1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35" dirty="0">
                <a:solidFill>
                  <a:srgbClr val="FFFFFF"/>
                </a:solidFill>
                <a:latin typeface="Arial Narrow"/>
                <a:cs typeface="Arial Narrow"/>
              </a:rPr>
              <a:t>would</a:t>
            </a:r>
            <a:r>
              <a:rPr sz="2800" spc="-11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29" dirty="0">
                <a:solidFill>
                  <a:srgbClr val="FFFFFF"/>
                </a:solidFill>
                <a:latin typeface="Arial Narrow"/>
                <a:cs typeface="Arial Narrow"/>
              </a:rPr>
              <a:t>expect</a:t>
            </a:r>
            <a:r>
              <a:rPr sz="2800" spc="-1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20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2800" spc="-11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50" dirty="0">
                <a:solidFill>
                  <a:srgbClr val="FFFFFF"/>
                </a:solidFill>
                <a:latin typeface="Arial Narrow"/>
                <a:cs typeface="Arial Narrow"/>
              </a:rPr>
              <a:t>be</a:t>
            </a:r>
            <a:r>
              <a:rPr sz="2800" spc="-11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160" dirty="0">
                <a:solidFill>
                  <a:srgbClr val="FFFFFF"/>
                </a:solidFill>
                <a:latin typeface="Arial Narrow"/>
                <a:cs typeface="Arial Narrow"/>
              </a:rPr>
              <a:t>of </a:t>
            </a:r>
            <a:r>
              <a:rPr sz="2800" spc="190" dirty="0">
                <a:solidFill>
                  <a:srgbClr val="FFFFFF"/>
                </a:solidFill>
                <a:latin typeface="Arial Narrow"/>
                <a:cs typeface="Arial Narrow"/>
              </a:rPr>
              <a:t>"Integer"</a:t>
            </a:r>
            <a:r>
              <a:rPr sz="2800" spc="-1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35" dirty="0">
                <a:solidFill>
                  <a:srgbClr val="FFFFFF"/>
                </a:solidFill>
                <a:latin typeface="Arial Narrow"/>
                <a:cs typeface="Arial Narrow"/>
              </a:rPr>
              <a:t>data</a:t>
            </a:r>
            <a:r>
              <a:rPr sz="2800" spc="-1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29" dirty="0">
                <a:solidFill>
                  <a:srgbClr val="FFFFFF"/>
                </a:solidFill>
                <a:latin typeface="Arial Narrow"/>
                <a:cs typeface="Arial Narrow"/>
              </a:rPr>
              <a:t>type</a:t>
            </a:r>
            <a:r>
              <a:rPr sz="2800" spc="-1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20" dirty="0">
                <a:solidFill>
                  <a:srgbClr val="FFFFFF"/>
                </a:solidFill>
                <a:latin typeface="Arial Narrow"/>
                <a:cs typeface="Arial Narrow"/>
              </a:rPr>
              <a:t>stored</a:t>
            </a:r>
            <a:r>
              <a:rPr sz="2800" spc="-11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40" dirty="0">
                <a:solidFill>
                  <a:srgbClr val="FFFFFF"/>
                </a:solidFill>
                <a:latin typeface="Arial Narrow"/>
                <a:cs typeface="Arial Narrow"/>
              </a:rPr>
              <a:t>as</a:t>
            </a:r>
            <a:r>
              <a:rPr sz="2800" spc="-1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10" dirty="0">
                <a:solidFill>
                  <a:srgbClr val="FFFFFF"/>
                </a:solidFill>
                <a:latin typeface="Arial Narrow"/>
                <a:cs typeface="Arial Narrow"/>
              </a:rPr>
              <a:t>object</a:t>
            </a:r>
            <a:r>
              <a:rPr sz="2800" spc="-1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Narrow"/>
                <a:cs typeface="Arial Narrow"/>
              </a:rPr>
              <a:t>e.g., </a:t>
            </a:r>
            <a:r>
              <a:rPr sz="2800" spc="210" dirty="0">
                <a:solidFill>
                  <a:srgbClr val="FFFFFF"/>
                </a:solidFill>
                <a:latin typeface="Arial Narrow"/>
                <a:cs typeface="Arial Narrow"/>
              </a:rPr>
              <a:t>Senior</a:t>
            </a:r>
            <a:r>
              <a:rPr sz="2800" spc="-1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04" dirty="0">
                <a:solidFill>
                  <a:srgbClr val="FFFFFF"/>
                </a:solidFill>
                <a:latin typeface="Arial Narrow"/>
                <a:cs typeface="Arial Narrow"/>
              </a:rPr>
              <a:t>Citizen</a:t>
            </a:r>
            <a:r>
              <a:rPr sz="2800" spc="-11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20" dirty="0">
                <a:solidFill>
                  <a:srgbClr val="FFFFFF"/>
                </a:solidFill>
                <a:latin typeface="Arial Narrow"/>
                <a:cs typeface="Arial Narrow"/>
              </a:rPr>
              <a:t>having</a:t>
            </a:r>
            <a:r>
              <a:rPr sz="2800" spc="-1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15" dirty="0">
                <a:solidFill>
                  <a:srgbClr val="FFFFFF"/>
                </a:solidFill>
                <a:latin typeface="Arial Narrow"/>
                <a:cs typeface="Arial Narrow"/>
              </a:rPr>
              <a:t>character</a:t>
            </a:r>
            <a:r>
              <a:rPr sz="2800" spc="-11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15" dirty="0">
                <a:solidFill>
                  <a:srgbClr val="FFFFFF"/>
                </a:solidFill>
                <a:latin typeface="Arial Narrow"/>
                <a:cs typeface="Arial Narrow"/>
              </a:rPr>
              <a:t>values</a:t>
            </a:r>
            <a:r>
              <a:rPr sz="2800" spc="-1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195" dirty="0">
                <a:solidFill>
                  <a:srgbClr val="FFFFFF"/>
                </a:solidFill>
                <a:latin typeface="Arial Narrow"/>
                <a:cs typeface="Arial Narrow"/>
              </a:rPr>
              <a:t>rather </a:t>
            </a:r>
            <a:r>
              <a:rPr sz="2800" spc="235" dirty="0">
                <a:solidFill>
                  <a:srgbClr val="FFFFFF"/>
                </a:solidFill>
                <a:latin typeface="Arial Narrow"/>
                <a:cs typeface="Arial Narrow"/>
              </a:rPr>
              <a:t>than</a:t>
            </a:r>
            <a:r>
              <a:rPr sz="2800" spc="-11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00" dirty="0">
                <a:solidFill>
                  <a:srgbClr val="FFFFFF"/>
                </a:solidFill>
                <a:latin typeface="Arial Narrow"/>
                <a:cs typeface="Arial Narrow"/>
              </a:rPr>
              <a:t>binary</a:t>
            </a:r>
            <a:r>
              <a:rPr sz="2800" spc="-1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135" dirty="0">
                <a:solidFill>
                  <a:srgbClr val="FFFFFF"/>
                </a:solidFill>
                <a:latin typeface="Arial Narrow"/>
                <a:cs typeface="Arial Narrow"/>
              </a:rPr>
              <a:t>digits.</a:t>
            </a:r>
            <a:endParaRPr sz="28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610"/>
              </a:spcBef>
            </a:pPr>
            <a:endParaRPr sz="2800">
              <a:latin typeface="Arial Narrow"/>
              <a:cs typeface="Arial Narrow"/>
            </a:endParaRPr>
          </a:p>
          <a:p>
            <a:pPr marL="12700" marR="24130">
              <a:lnSpc>
                <a:spcPct val="113799"/>
              </a:lnSpc>
              <a:spcBef>
                <a:spcPts val="5"/>
              </a:spcBef>
            </a:pPr>
            <a:r>
              <a:rPr sz="2800" spc="210" dirty="0">
                <a:solidFill>
                  <a:srgbClr val="FFFFFF"/>
                </a:solidFill>
                <a:latin typeface="Arial Narrow"/>
                <a:cs typeface="Arial Narrow"/>
              </a:rPr>
              <a:t>Total</a:t>
            </a:r>
            <a:r>
              <a:rPr sz="2800" spc="-1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40" dirty="0">
                <a:solidFill>
                  <a:srgbClr val="FFFFFF"/>
                </a:solidFill>
                <a:latin typeface="Arial Narrow"/>
                <a:cs typeface="Arial Narrow"/>
              </a:rPr>
              <a:t>Charges</a:t>
            </a:r>
            <a:r>
              <a:rPr sz="2800" spc="-11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20" dirty="0">
                <a:solidFill>
                  <a:srgbClr val="FFFFFF"/>
                </a:solidFill>
                <a:latin typeface="Arial Narrow"/>
                <a:cs typeface="Arial Narrow"/>
              </a:rPr>
              <a:t>stored</a:t>
            </a:r>
            <a:r>
              <a:rPr sz="2800" spc="-11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40" dirty="0">
                <a:solidFill>
                  <a:srgbClr val="FFFFFF"/>
                </a:solidFill>
                <a:latin typeface="Arial Narrow"/>
                <a:cs typeface="Arial Narrow"/>
              </a:rPr>
              <a:t>as</a:t>
            </a:r>
            <a:r>
              <a:rPr sz="2800" spc="-11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50" dirty="0">
                <a:solidFill>
                  <a:srgbClr val="FFFFFF"/>
                </a:solidFill>
                <a:latin typeface="Arial Narrow"/>
                <a:cs typeface="Arial Narrow"/>
              </a:rPr>
              <a:t>an</a:t>
            </a:r>
            <a:r>
              <a:rPr sz="2800" spc="-12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10" dirty="0">
                <a:solidFill>
                  <a:srgbClr val="FFFFFF"/>
                </a:solidFill>
                <a:latin typeface="Arial Narrow"/>
                <a:cs typeface="Arial Narrow"/>
              </a:rPr>
              <a:t>object</a:t>
            </a:r>
            <a:r>
              <a:rPr sz="2800" spc="-11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04" dirty="0">
                <a:solidFill>
                  <a:srgbClr val="FFFFFF"/>
                </a:solidFill>
                <a:latin typeface="Arial Narrow"/>
                <a:cs typeface="Arial Narrow"/>
              </a:rPr>
              <a:t>rather</a:t>
            </a:r>
            <a:r>
              <a:rPr sz="2800" spc="-11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15" dirty="0">
                <a:solidFill>
                  <a:srgbClr val="FFFFFF"/>
                </a:solidFill>
                <a:latin typeface="Arial Narrow"/>
                <a:cs typeface="Arial Narrow"/>
              </a:rPr>
              <a:t>than </a:t>
            </a:r>
            <a:r>
              <a:rPr sz="2800" spc="240" dirty="0">
                <a:solidFill>
                  <a:srgbClr val="FFFFFF"/>
                </a:solidFill>
                <a:latin typeface="Arial Narrow"/>
                <a:cs typeface="Arial Narrow"/>
              </a:rPr>
              <a:t>as</a:t>
            </a:r>
            <a:r>
              <a:rPr sz="2800" spc="-11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185" dirty="0">
                <a:solidFill>
                  <a:srgbClr val="FFFFFF"/>
                </a:solidFill>
                <a:latin typeface="Arial Narrow"/>
                <a:cs typeface="Arial Narrow"/>
              </a:rPr>
              <a:t>floating</a:t>
            </a:r>
            <a:r>
              <a:rPr sz="2800" spc="-1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204" dirty="0">
                <a:solidFill>
                  <a:srgbClr val="FFFFFF"/>
                </a:solidFill>
                <a:latin typeface="Arial Narrow"/>
                <a:cs typeface="Arial Narrow"/>
              </a:rPr>
              <a:t>point</a:t>
            </a:r>
            <a:r>
              <a:rPr sz="2800" spc="-11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800" spc="175" dirty="0">
                <a:solidFill>
                  <a:srgbClr val="FFFFFF"/>
                </a:solidFill>
                <a:latin typeface="Arial Narrow"/>
                <a:cs typeface="Arial Narrow"/>
              </a:rPr>
              <a:t>decimals.</a:t>
            </a:r>
            <a:endParaRPr sz="2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07952"/>
            <a:ext cx="8277225" cy="9079230"/>
            <a:chOff x="0" y="1207952"/>
            <a:chExt cx="8277225" cy="9079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589" y="1718776"/>
              <a:ext cx="6376659" cy="6375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2767" y="1207952"/>
              <a:ext cx="7594320" cy="75819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991" y="4416551"/>
              <a:ext cx="7162800" cy="11978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148128"/>
              <a:ext cx="1028611" cy="41388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7393" y="3014989"/>
              <a:ext cx="1224808" cy="122480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18368" y="234750"/>
            <a:ext cx="390207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spc="385" dirty="0">
                <a:solidFill>
                  <a:srgbClr val="17E3B1"/>
                </a:solidFill>
              </a:rPr>
              <a:t>BOOLEAN</a:t>
            </a:r>
            <a:r>
              <a:rPr sz="3350" spc="-145" dirty="0">
                <a:solidFill>
                  <a:srgbClr val="17E3B1"/>
                </a:solidFill>
              </a:rPr>
              <a:t> </a:t>
            </a:r>
            <a:r>
              <a:rPr sz="3350" spc="340" dirty="0">
                <a:solidFill>
                  <a:srgbClr val="17E3B1"/>
                </a:solidFill>
              </a:rPr>
              <a:t>VALUES</a:t>
            </a:r>
            <a:endParaRPr sz="3350"/>
          </a:p>
        </p:txBody>
      </p:sp>
      <p:sp>
        <p:nvSpPr>
          <p:cNvPr id="9" name="object 9"/>
          <p:cNvSpPr txBox="1"/>
          <p:nvPr/>
        </p:nvSpPr>
        <p:spPr>
          <a:xfrm>
            <a:off x="10818368" y="951654"/>
            <a:ext cx="6036310" cy="10217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90"/>
              </a:spcBef>
            </a:pPr>
            <a:r>
              <a:rPr sz="1900" spc="170" dirty="0">
                <a:solidFill>
                  <a:srgbClr val="FFFFFF"/>
                </a:solidFill>
                <a:latin typeface="Arial Narrow"/>
                <a:cs typeface="Arial Narrow"/>
              </a:rPr>
              <a:t>Replaced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05" dirty="0">
                <a:solidFill>
                  <a:srgbClr val="FFFFFF"/>
                </a:solidFill>
                <a:latin typeface="Arial Narrow"/>
                <a:cs typeface="Arial Narrow"/>
              </a:rPr>
              <a:t>all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45" dirty="0">
                <a:solidFill>
                  <a:srgbClr val="FFFFFF"/>
                </a:solidFill>
                <a:latin typeface="Arial Narrow"/>
                <a:cs typeface="Arial Narrow"/>
              </a:rPr>
              <a:t>"Binary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20" dirty="0">
                <a:solidFill>
                  <a:srgbClr val="FFFFFF"/>
                </a:solidFill>
                <a:latin typeface="Arial Narrow"/>
                <a:cs typeface="Arial Narrow"/>
              </a:rPr>
              <a:t>Strings",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75" dirty="0">
                <a:solidFill>
                  <a:srgbClr val="FFFFFF"/>
                </a:solidFill>
                <a:latin typeface="Arial Narrow"/>
                <a:cs typeface="Arial Narrow"/>
              </a:rPr>
              <a:t>such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75" dirty="0">
                <a:solidFill>
                  <a:srgbClr val="FFFFFF"/>
                </a:solidFill>
                <a:latin typeface="Arial Narrow"/>
                <a:cs typeface="Arial Narrow"/>
              </a:rPr>
              <a:t>as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Arial Narrow"/>
                <a:cs typeface="Arial Narrow"/>
              </a:rPr>
              <a:t>"0",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14" dirty="0">
                <a:solidFill>
                  <a:srgbClr val="FFFFFF"/>
                </a:solidFill>
                <a:latin typeface="Arial Narrow"/>
                <a:cs typeface="Arial Narrow"/>
              </a:rPr>
              <a:t>"No",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dirty="0">
                <a:solidFill>
                  <a:srgbClr val="FFFFFF"/>
                </a:solidFill>
                <a:latin typeface="Arial Narrow"/>
                <a:cs typeface="Arial Narrow"/>
              </a:rPr>
              <a:t>"1",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40" dirty="0">
                <a:solidFill>
                  <a:srgbClr val="FFFFFF"/>
                </a:solidFill>
                <a:latin typeface="Arial Narrow"/>
                <a:cs typeface="Arial Narrow"/>
              </a:rPr>
              <a:t>"True"” </a:t>
            </a:r>
            <a:r>
              <a:rPr sz="1900" spc="165" dirty="0">
                <a:solidFill>
                  <a:srgbClr val="FFFFFF"/>
                </a:solidFill>
                <a:latin typeface="Arial Narrow"/>
                <a:cs typeface="Arial Narrow"/>
              </a:rPr>
              <a:t>found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60" dirty="0">
                <a:solidFill>
                  <a:srgbClr val="FFFFFF"/>
                </a:solidFill>
                <a:latin typeface="Arial Narrow"/>
                <a:cs typeface="Arial Narrow"/>
              </a:rPr>
              <a:t>across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65" dirty="0">
                <a:solidFill>
                  <a:srgbClr val="FFFFFF"/>
                </a:solidFill>
                <a:latin typeface="Arial Narrow"/>
                <a:cs typeface="Arial Narrow"/>
              </a:rPr>
              <a:t>the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50" dirty="0">
                <a:solidFill>
                  <a:srgbClr val="FFFFFF"/>
                </a:solidFill>
                <a:latin typeface="Arial Narrow"/>
                <a:cs typeface="Arial Narrow"/>
              </a:rPr>
              <a:t>binary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45" dirty="0">
                <a:solidFill>
                  <a:srgbClr val="FFFFFF"/>
                </a:solidFill>
                <a:latin typeface="Arial Narrow"/>
                <a:cs typeface="Arial Narrow"/>
              </a:rPr>
              <a:t>categorical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70" dirty="0">
                <a:solidFill>
                  <a:srgbClr val="FFFFFF"/>
                </a:solidFill>
                <a:latin typeface="Arial Narrow"/>
                <a:cs typeface="Arial Narrow"/>
              </a:rPr>
              <a:t>columns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30" dirty="0">
                <a:solidFill>
                  <a:srgbClr val="FFFFFF"/>
                </a:solidFill>
                <a:latin typeface="Arial Narrow"/>
                <a:cs typeface="Arial Narrow"/>
              </a:rPr>
              <a:t>with </a:t>
            </a:r>
            <a:r>
              <a:rPr sz="1900" spc="155" dirty="0">
                <a:solidFill>
                  <a:srgbClr val="FFFFFF"/>
                </a:solidFill>
                <a:latin typeface="Arial Narrow"/>
                <a:cs typeface="Arial Narrow"/>
              </a:rPr>
              <a:t>appropriate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65" dirty="0">
                <a:solidFill>
                  <a:srgbClr val="FFFFFF"/>
                </a:solidFill>
                <a:latin typeface="Arial Narrow"/>
                <a:cs typeface="Arial Narrow"/>
              </a:rPr>
              <a:t>boolean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14" dirty="0">
                <a:solidFill>
                  <a:srgbClr val="FFFFFF"/>
                </a:solidFill>
                <a:latin typeface="Arial Narrow"/>
                <a:cs typeface="Arial Narrow"/>
              </a:rPr>
              <a:t>values.</a:t>
            </a:r>
            <a:endParaRPr sz="1900">
              <a:latin typeface="Arial Narrow"/>
              <a:cs typeface="Arial Narro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943990" y="2489264"/>
            <a:ext cx="1562100" cy="1562100"/>
            <a:chOff x="8943990" y="2489264"/>
            <a:chExt cx="1562100" cy="1562100"/>
          </a:xfrm>
        </p:grpSpPr>
        <p:sp>
          <p:nvSpPr>
            <p:cNvPr id="11" name="object 11"/>
            <p:cNvSpPr/>
            <p:nvPr/>
          </p:nvSpPr>
          <p:spPr>
            <a:xfrm>
              <a:off x="9039240" y="2584514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617" y="1371270"/>
                  </a:moveTo>
                  <a:lnTo>
                    <a:pt x="636653" y="1369549"/>
                  </a:lnTo>
                  <a:lnTo>
                    <a:pt x="588618" y="1364462"/>
                  </a:lnTo>
                  <a:lnTo>
                    <a:pt x="541629" y="1356125"/>
                  </a:lnTo>
                  <a:lnTo>
                    <a:pt x="495801" y="1344655"/>
                  </a:lnTo>
                  <a:lnTo>
                    <a:pt x="451250" y="1330167"/>
                  </a:lnTo>
                  <a:lnTo>
                    <a:pt x="408092" y="1312777"/>
                  </a:lnTo>
                  <a:lnTo>
                    <a:pt x="366444" y="1292602"/>
                  </a:lnTo>
                  <a:lnTo>
                    <a:pt x="326420" y="1269757"/>
                  </a:lnTo>
                  <a:lnTo>
                    <a:pt x="288139" y="1244359"/>
                  </a:lnTo>
                  <a:lnTo>
                    <a:pt x="251714" y="1216523"/>
                  </a:lnTo>
                  <a:lnTo>
                    <a:pt x="217263" y="1186366"/>
                  </a:lnTo>
                  <a:lnTo>
                    <a:pt x="184901" y="1154003"/>
                  </a:lnTo>
                  <a:lnTo>
                    <a:pt x="154744" y="1119550"/>
                  </a:lnTo>
                  <a:lnTo>
                    <a:pt x="126909" y="1083124"/>
                  </a:lnTo>
                  <a:lnTo>
                    <a:pt x="101511" y="1044841"/>
                  </a:lnTo>
                  <a:lnTo>
                    <a:pt x="78667" y="1004816"/>
                  </a:lnTo>
                  <a:lnTo>
                    <a:pt x="58492" y="963165"/>
                  </a:lnTo>
                  <a:lnTo>
                    <a:pt x="41103" y="920005"/>
                  </a:lnTo>
                  <a:lnTo>
                    <a:pt x="26615" y="875452"/>
                  </a:lnTo>
                  <a:lnTo>
                    <a:pt x="15145" y="829621"/>
                  </a:lnTo>
                  <a:lnTo>
                    <a:pt x="6808" y="782628"/>
                  </a:lnTo>
                  <a:lnTo>
                    <a:pt x="1721" y="734590"/>
                  </a:lnTo>
                  <a:lnTo>
                    <a:pt x="0" y="685623"/>
                  </a:lnTo>
                  <a:lnTo>
                    <a:pt x="1721" y="636659"/>
                  </a:lnTo>
                  <a:lnTo>
                    <a:pt x="6808" y="588624"/>
                  </a:lnTo>
                  <a:lnTo>
                    <a:pt x="15145" y="541635"/>
                  </a:lnTo>
                  <a:lnTo>
                    <a:pt x="26615" y="495807"/>
                  </a:lnTo>
                  <a:lnTo>
                    <a:pt x="41103" y="451255"/>
                  </a:lnTo>
                  <a:lnTo>
                    <a:pt x="58492" y="408097"/>
                  </a:lnTo>
                  <a:lnTo>
                    <a:pt x="78667" y="366448"/>
                  </a:lnTo>
                  <a:lnTo>
                    <a:pt x="101511" y="326425"/>
                  </a:lnTo>
                  <a:lnTo>
                    <a:pt x="126909" y="288143"/>
                  </a:lnTo>
                  <a:lnTo>
                    <a:pt x="154744" y="251718"/>
                  </a:lnTo>
                  <a:lnTo>
                    <a:pt x="184901" y="217266"/>
                  </a:lnTo>
                  <a:lnTo>
                    <a:pt x="217263" y="184903"/>
                  </a:lnTo>
                  <a:lnTo>
                    <a:pt x="251714" y="154747"/>
                  </a:lnTo>
                  <a:lnTo>
                    <a:pt x="288139" y="126911"/>
                  </a:lnTo>
                  <a:lnTo>
                    <a:pt x="326420" y="101513"/>
                  </a:lnTo>
                  <a:lnTo>
                    <a:pt x="366444" y="78668"/>
                  </a:lnTo>
                  <a:lnTo>
                    <a:pt x="408092" y="58493"/>
                  </a:lnTo>
                  <a:lnTo>
                    <a:pt x="451250" y="41104"/>
                  </a:lnTo>
                  <a:lnTo>
                    <a:pt x="495801" y="26615"/>
                  </a:lnTo>
                  <a:lnTo>
                    <a:pt x="541629" y="15145"/>
                  </a:lnTo>
                  <a:lnTo>
                    <a:pt x="588618" y="6808"/>
                  </a:lnTo>
                  <a:lnTo>
                    <a:pt x="636653" y="1721"/>
                  </a:lnTo>
                  <a:lnTo>
                    <a:pt x="685617" y="0"/>
                  </a:lnTo>
                  <a:lnTo>
                    <a:pt x="734584" y="1721"/>
                  </a:lnTo>
                  <a:lnTo>
                    <a:pt x="782622" y="6808"/>
                  </a:lnTo>
                  <a:lnTo>
                    <a:pt x="829615" y="15145"/>
                  </a:lnTo>
                  <a:lnTo>
                    <a:pt x="875446" y="26615"/>
                  </a:lnTo>
                  <a:lnTo>
                    <a:pt x="919999" y="41104"/>
                  </a:lnTo>
                  <a:lnTo>
                    <a:pt x="963159" y="58493"/>
                  </a:lnTo>
                  <a:lnTo>
                    <a:pt x="1004810" y="78668"/>
                  </a:lnTo>
                  <a:lnTo>
                    <a:pt x="1044835" y="101513"/>
                  </a:lnTo>
                  <a:lnTo>
                    <a:pt x="1083118" y="126911"/>
                  </a:lnTo>
                  <a:lnTo>
                    <a:pt x="1119544" y="154747"/>
                  </a:lnTo>
                  <a:lnTo>
                    <a:pt x="1153997" y="184903"/>
                  </a:lnTo>
                  <a:lnTo>
                    <a:pt x="1186360" y="217266"/>
                  </a:lnTo>
                  <a:lnTo>
                    <a:pt x="1216517" y="251718"/>
                  </a:lnTo>
                  <a:lnTo>
                    <a:pt x="1244353" y="288143"/>
                  </a:lnTo>
                  <a:lnTo>
                    <a:pt x="1269751" y="326425"/>
                  </a:lnTo>
                  <a:lnTo>
                    <a:pt x="1292596" y="366448"/>
                  </a:lnTo>
                  <a:lnTo>
                    <a:pt x="1312771" y="408097"/>
                  </a:lnTo>
                  <a:lnTo>
                    <a:pt x="1330161" y="451255"/>
                  </a:lnTo>
                  <a:lnTo>
                    <a:pt x="1344649" y="495807"/>
                  </a:lnTo>
                  <a:lnTo>
                    <a:pt x="1356119" y="541635"/>
                  </a:lnTo>
                  <a:lnTo>
                    <a:pt x="1364456" y="588624"/>
                  </a:lnTo>
                  <a:lnTo>
                    <a:pt x="1369543" y="636659"/>
                  </a:lnTo>
                  <a:lnTo>
                    <a:pt x="1371264" y="685623"/>
                  </a:lnTo>
                  <a:lnTo>
                    <a:pt x="1369543" y="734590"/>
                  </a:lnTo>
                  <a:lnTo>
                    <a:pt x="1364456" y="782628"/>
                  </a:lnTo>
                  <a:lnTo>
                    <a:pt x="1356119" y="829621"/>
                  </a:lnTo>
                  <a:lnTo>
                    <a:pt x="1344649" y="875452"/>
                  </a:lnTo>
                  <a:lnTo>
                    <a:pt x="1330161" y="920005"/>
                  </a:lnTo>
                  <a:lnTo>
                    <a:pt x="1312771" y="963165"/>
                  </a:lnTo>
                  <a:lnTo>
                    <a:pt x="1292596" y="1004816"/>
                  </a:lnTo>
                  <a:lnTo>
                    <a:pt x="1269751" y="1044841"/>
                  </a:lnTo>
                  <a:lnTo>
                    <a:pt x="1244353" y="1083124"/>
                  </a:lnTo>
                  <a:lnTo>
                    <a:pt x="1216517" y="1119550"/>
                  </a:lnTo>
                  <a:lnTo>
                    <a:pt x="1186360" y="1154003"/>
                  </a:lnTo>
                  <a:lnTo>
                    <a:pt x="1153997" y="1186366"/>
                  </a:lnTo>
                  <a:lnTo>
                    <a:pt x="1119544" y="1216523"/>
                  </a:lnTo>
                  <a:lnTo>
                    <a:pt x="1083118" y="1244359"/>
                  </a:lnTo>
                  <a:lnTo>
                    <a:pt x="1044835" y="1269757"/>
                  </a:lnTo>
                  <a:lnTo>
                    <a:pt x="1004810" y="1292602"/>
                  </a:lnTo>
                  <a:lnTo>
                    <a:pt x="963159" y="1312777"/>
                  </a:lnTo>
                  <a:lnTo>
                    <a:pt x="919999" y="1330167"/>
                  </a:lnTo>
                  <a:lnTo>
                    <a:pt x="875446" y="1344655"/>
                  </a:lnTo>
                  <a:lnTo>
                    <a:pt x="829615" y="1356125"/>
                  </a:lnTo>
                  <a:lnTo>
                    <a:pt x="782622" y="1364462"/>
                  </a:lnTo>
                  <a:lnTo>
                    <a:pt x="734584" y="1369549"/>
                  </a:lnTo>
                  <a:lnTo>
                    <a:pt x="685617" y="1371270"/>
                  </a:lnTo>
                  <a:close/>
                </a:path>
              </a:pathLst>
            </a:custGeom>
            <a:solidFill>
              <a:srgbClr val="17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39240" y="2584514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577" y="0"/>
                  </a:moveTo>
                  <a:lnTo>
                    <a:pt x="636615" y="1721"/>
                  </a:lnTo>
                  <a:lnTo>
                    <a:pt x="588583" y="6808"/>
                  </a:lnTo>
                  <a:lnTo>
                    <a:pt x="541597" y="15144"/>
                  </a:lnTo>
                  <a:lnTo>
                    <a:pt x="495771" y="26613"/>
                  </a:lnTo>
                  <a:lnTo>
                    <a:pt x="451222" y="41100"/>
                  </a:lnTo>
                  <a:lnTo>
                    <a:pt x="408067" y="58488"/>
                  </a:lnTo>
                  <a:lnTo>
                    <a:pt x="366421" y="78662"/>
                  </a:lnTo>
                  <a:lnTo>
                    <a:pt x="326400" y="101505"/>
                  </a:lnTo>
                  <a:lnTo>
                    <a:pt x="288120" y="126901"/>
                  </a:lnTo>
                  <a:lnTo>
                    <a:pt x="251698" y="154734"/>
                  </a:lnTo>
                  <a:lnTo>
                    <a:pt x="217249" y="184889"/>
                  </a:lnTo>
                  <a:lnTo>
                    <a:pt x="184889" y="217249"/>
                  </a:lnTo>
                  <a:lnTo>
                    <a:pt x="154734" y="251698"/>
                  </a:lnTo>
                  <a:lnTo>
                    <a:pt x="126901" y="288120"/>
                  </a:lnTo>
                  <a:lnTo>
                    <a:pt x="101505" y="326400"/>
                  </a:lnTo>
                  <a:lnTo>
                    <a:pt x="78662" y="366421"/>
                  </a:lnTo>
                  <a:lnTo>
                    <a:pt x="58488" y="408067"/>
                  </a:lnTo>
                  <a:lnTo>
                    <a:pt x="41100" y="451222"/>
                  </a:lnTo>
                  <a:lnTo>
                    <a:pt x="26613" y="495771"/>
                  </a:lnTo>
                  <a:lnTo>
                    <a:pt x="15144" y="541597"/>
                  </a:lnTo>
                  <a:lnTo>
                    <a:pt x="6808" y="588583"/>
                  </a:lnTo>
                  <a:lnTo>
                    <a:pt x="1721" y="636615"/>
                  </a:lnTo>
                  <a:lnTo>
                    <a:pt x="0" y="685577"/>
                  </a:lnTo>
                  <a:lnTo>
                    <a:pt x="1721" y="734538"/>
                  </a:lnTo>
                  <a:lnTo>
                    <a:pt x="6808" y="782569"/>
                  </a:lnTo>
                  <a:lnTo>
                    <a:pt x="15144" y="829556"/>
                  </a:lnTo>
                  <a:lnTo>
                    <a:pt x="26613" y="875381"/>
                  </a:lnTo>
                  <a:lnTo>
                    <a:pt x="41100" y="919930"/>
                  </a:lnTo>
                  <a:lnTo>
                    <a:pt x="58488" y="963085"/>
                  </a:lnTo>
                  <a:lnTo>
                    <a:pt x="78662" y="1004731"/>
                  </a:lnTo>
                  <a:lnTo>
                    <a:pt x="101505" y="1044752"/>
                  </a:lnTo>
                  <a:lnTo>
                    <a:pt x="126901" y="1083031"/>
                  </a:lnTo>
                  <a:lnTo>
                    <a:pt x="154734" y="1119454"/>
                  </a:lnTo>
                  <a:lnTo>
                    <a:pt x="184889" y="1153903"/>
                  </a:lnTo>
                  <a:lnTo>
                    <a:pt x="217249" y="1186263"/>
                  </a:lnTo>
                  <a:lnTo>
                    <a:pt x="251698" y="1216417"/>
                  </a:lnTo>
                  <a:lnTo>
                    <a:pt x="288120" y="1244251"/>
                  </a:lnTo>
                  <a:lnTo>
                    <a:pt x="326400" y="1269647"/>
                  </a:lnTo>
                  <a:lnTo>
                    <a:pt x="366421" y="1292490"/>
                  </a:lnTo>
                  <a:lnTo>
                    <a:pt x="408067" y="1312663"/>
                  </a:lnTo>
                  <a:lnTo>
                    <a:pt x="451222" y="1330051"/>
                  </a:lnTo>
                  <a:lnTo>
                    <a:pt x="495771" y="1344538"/>
                  </a:lnTo>
                  <a:lnTo>
                    <a:pt x="541597" y="1356008"/>
                  </a:lnTo>
                  <a:lnTo>
                    <a:pt x="588583" y="1364344"/>
                  </a:lnTo>
                  <a:lnTo>
                    <a:pt x="636615" y="1369431"/>
                  </a:lnTo>
                  <a:lnTo>
                    <a:pt x="685577" y="1371152"/>
                  </a:lnTo>
                  <a:lnTo>
                    <a:pt x="734538" y="1369431"/>
                  </a:lnTo>
                  <a:lnTo>
                    <a:pt x="782569" y="1364344"/>
                  </a:lnTo>
                  <a:lnTo>
                    <a:pt x="829556" y="1356008"/>
                  </a:lnTo>
                  <a:lnTo>
                    <a:pt x="875381" y="1344538"/>
                  </a:lnTo>
                  <a:lnTo>
                    <a:pt x="919930" y="1330051"/>
                  </a:lnTo>
                  <a:lnTo>
                    <a:pt x="963085" y="1312663"/>
                  </a:lnTo>
                  <a:lnTo>
                    <a:pt x="1004731" y="1292490"/>
                  </a:lnTo>
                  <a:lnTo>
                    <a:pt x="1044752" y="1269647"/>
                  </a:lnTo>
                  <a:lnTo>
                    <a:pt x="1083031" y="1244251"/>
                  </a:lnTo>
                  <a:lnTo>
                    <a:pt x="1119454" y="1216417"/>
                  </a:lnTo>
                  <a:lnTo>
                    <a:pt x="1153903" y="1186263"/>
                  </a:lnTo>
                  <a:lnTo>
                    <a:pt x="1186263" y="1153903"/>
                  </a:lnTo>
                  <a:lnTo>
                    <a:pt x="1216417" y="1119454"/>
                  </a:lnTo>
                  <a:lnTo>
                    <a:pt x="1244251" y="1083031"/>
                  </a:lnTo>
                  <a:lnTo>
                    <a:pt x="1269647" y="1044752"/>
                  </a:lnTo>
                  <a:lnTo>
                    <a:pt x="1292490" y="1004731"/>
                  </a:lnTo>
                  <a:lnTo>
                    <a:pt x="1312663" y="963085"/>
                  </a:lnTo>
                  <a:lnTo>
                    <a:pt x="1330051" y="919930"/>
                  </a:lnTo>
                  <a:lnTo>
                    <a:pt x="1344538" y="875381"/>
                  </a:lnTo>
                  <a:lnTo>
                    <a:pt x="1356008" y="829556"/>
                  </a:lnTo>
                  <a:lnTo>
                    <a:pt x="1364344" y="782569"/>
                  </a:lnTo>
                  <a:lnTo>
                    <a:pt x="1369431" y="734538"/>
                  </a:lnTo>
                  <a:lnTo>
                    <a:pt x="1371152" y="685577"/>
                  </a:lnTo>
                  <a:lnTo>
                    <a:pt x="1369431" y="636615"/>
                  </a:lnTo>
                  <a:lnTo>
                    <a:pt x="1364344" y="588583"/>
                  </a:lnTo>
                  <a:lnTo>
                    <a:pt x="1356008" y="541597"/>
                  </a:lnTo>
                  <a:lnTo>
                    <a:pt x="1344538" y="495771"/>
                  </a:lnTo>
                  <a:lnTo>
                    <a:pt x="1330051" y="451222"/>
                  </a:lnTo>
                  <a:lnTo>
                    <a:pt x="1312663" y="408067"/>
                  </a:lnTo>
                  <a:lnTo>
                    <a:pt x="1292490" y="366421"/>
                  </a:lnTo>
                  <a:lnTo>
                    <a:pt x="1269647" y="326400"/>
                  </a:lnTo>
                  <a:lnTo>
                    <a:pt x="1244251" y="288120"/>
                  </a:lnTo>
                  <a:lnTo>
                    <a:pt x="1216417" y="251698"/>
                  </a:lnTo>
                  <a:lnTo>
                    <a:pt x="1186263" y="217249"/>
                  </a:lnTo>
                  <a:lnTo>
                    <a:pt x="1153903" y="184889"/>
                  </a:lnTo>
                  <a:lnTo>
                    <a:pt x="1119454" y="154734"/>
                  </a:lnTo>
                  <a:lnTo>
                    <a:pt x="1083031" y="126901"/>
                  </a:lnTo>
                  <a:lnTo>
                    <a:pt x="1044752" y="101505"/>
                  </a:lnTo>
                  <a:lnTo>
                    <a:pt x="1004731" y="78662"/>
                  </a:lnTo>
                  <a:lnTo>
                    <a:pt x="963085" y="58488"/>
                  </a:lnTo>
                  <a:lnTo>
                    <a:pt x="919930" y="41100"/>
                  </a:lnTo>
                  <a:lnTo>
                    <a:pt x="875381" y="26613"/>
                  </a:lnTo>
                  <a:lnTo>
                    <a:pt x="829556" y="15144"/>
                  </a:lnTo>
                  <a:lnTo>
                    <a:pt x="782569" y="6808"/>
                  </a:lnTo>
                  <a:lnTo>
                    <a:pt x="734538" y="1721"/>
                  </a:lnTo>
                  <a:lnTo>
                    <a:pt x="685577" y="0"/>
                  </a:lnTo>
                </a:path>
              </a:pathLst>
            </a:custGeom>
            <a:ln w="190500">
              <a:solidFill>
                <a:srgbClr val="041C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364051" y="2912859"/>
              <a:ext cx="714375" cy="711200"/>
            </a:xfrm>
            <a:custGeom>
              <a:avLst/>
              <a:gdLst/>
              <a:ahLst/>
              <a:cxnLst/>
              <a:rect l="l" t="t" r="r" b="b"/>
              <a:pathLst>
                <a:path w="714375" h="711200">
                  <a:moveTo>
                    <a:pt x="482783" y="71119"/>
                  </a:moveTo>
                  <a:lnTo>
                    <a:pt x="477710" y="69849"/>
                  </a:lnTo>
                  <a:lnTo>
                    <a:pt x="472916" y="67309"/>
                  </a:lnTo>
                  <a:lnTo>
                    <a:pt x="470750" y="64769"/>
                  </a:lnTo>
                  <a:lnTo>
                    <a:pt x="469086" y="63499"/>
                  </a:lnTo>
                  <a:lnTo>
                    <a:pt x="468506" y="62229"/>
                  </a:lnTo>
                  <a:lnTo>
                    <a:pt x="467963" y="60959"/>
                  </a:lnTo>
                  <a:lnTo>
                    <a:pt x="465423" y="55879"/>
                  </a:lnTo>
                  <a:lnTo>
                    <a:pt x="465885" y="50799"/>
                  </a:lnTo>
                  <a:lnTo>
                    <a:pt x="469349" y="45719"/>
                  </a:lnTo>
                  <a:lnTo>
                    <a:pt x="475861" y="35559"/>
                  </a:lnTo>
                  <a:lnTo>
                    <a:pt x="482420" y="25399"/>
                  </a:lnTo>
                  <a:lnTo>
                    <a:pt x="489026" y="16509"/>
                  </a:lnTo>
                  <a:lnTo>
                    <a:pt x="498996" y="1269"/>
                  </a:lnTo>
                  <a:lnTo>
                    <a:pt x="503642" y="0"/>
                  </a:lnTo>
                  <a:lnTo>
                    <a:pt x="515847" y="0"/>
                  </a:lnTo>
                  <a:lnTo>
                    <a:pt x="520538" y="2539"/>
                  </a:lnTo>
                  <a:lnTo>
                    <a:pt x="523689" y="7619"/>
                  </a:lnTo>
                  <a:lnTo>
                    <a:pt x="524734" y="8889"/>
                  </a:lnTo>
                  <a:lnTo>
                    <a:pt x="524290" y="11429"/>
                  </a:lnTo>
                  <a:lnTo>
                    <a:pt x="524004" y="12699"/>
                  </a:lnTo>
                  <a:lnTo>
                    <a:pt x="523902" y="13969"/>
                  </a:lnTo>
                  <a:lnTo>
                    <a:pt x="523781" y="16509"/>
                  </a:lnTo>
                  <a:lnTo>
                    <a:pt x="523721" y="17779"/>
                  </a:lnTo>
                  <a:lnTo>
                    <a:pt x="522858" y="20319"/>
                  </a:lnTo>
                  <a:lnTo>
                    <a:pt x="521314" y="22859"/>
                  </a:lnTo>
                  <a:lnTo>
                    <a:pt x="514642" y="33019"/>
                  </a:lnTo>
                  <a:lnTo>
                    <a:pt x="501061" y="53339"/>
                  </a:lnTo>
                  <a:lnTo>
                    <a:pt x="494347" y="62229"/>
                  </a:lnTo>
                  <a:lnTo>
                    <a:pt x="492765" y="64769"/>
                  </a:lnTo>
                  <a:lnTo>
                    <a:pt x="490695" y="67309"/>
                  </a:lnTo>
                  <a:lnTo>
                    <a:pt x="488137" y="68579"/>
                  </a:lnTo>
                  <a:lnTo>
                    <a:pt x="482783" y="71119"/>
                  </a:lnTo>
                  <a:close/>
                </a:path>
                <a:path w="714375" h="711200">
                  <a:moveTo>
                    <a:pt x="109853" y="563879"/>
                  </a:moveTo>
                  <a:lnTo>
                    <a:pt x="103127" y="563879"/>
                  </a:lnTo>
                  <a:lnTo>
                    <a:pt x="89682" y="562609"/>
                  </a:lnTo>
                  <a:lnTo>
                    <a:pt x="51891" y="548639"/>
                  </a:lnTo>
                  <a:lnTo>
                    <a:pt x="35608" y="535939"/>
                  </a:lnTo>
                  <a:lnTo>
                    <a:pt x="30733" y="532129"/>
                  </a:lnTo>
                  <a:lnTo>
                    <a:pt x="8300" y="497839"/>
                  </a:lnTo>
                  <a:lnTo>
                    <a:pt x="0" y="452119"/>
                  </a:lnTo>
                  <a:lnTo>
                    <a:pt x="8700" y="414019"/>
                  </a:lnTo>
                  <a:lnTo>
                    <a:pt x="30881" y="380999"/>
                  </a:lnTo>
                  <a:lnTo>
                    <a:pt x="65269" y="356869"/>
                  </a:lnTo>
                  <a:lnTo>
                    <a:pt x="160095" y="311149"/>
                  </a:lnTo>
                  <a:lnTo>
                    <a:pt x="190955" y="294639"/>
                  </a:lnTo>
                  <a:lnTo>
                    <a:pt x="223476" y="274319"/>
                  </a:lnTo>
                  <a:lnTo>
                    <a:pt x="252568" y="248919"/>
                  </a:lnTo>
                  <a:lnTo>
                    <a:pt x="300468" y="190499"/>
                  </a:lnTo>
                  <a:lnTo>
                    <a:pt x="321044" y="144779"/>
                  </a:lnTo>
                  <a:lnTo>
                    <a:pt x="325256" y="119379"/>
                  </a:lnTo>
                  <a:lnTo>
                    <a:pt x="324126" y="93979"/>
                  </a:lnTo>
                  <a:lnTo>
                    <a:pt x="323845" y="90169"/>
                  </a:lnTo>
                  <a:lnTo>
                    <a:pt x="324296" y="86359"/>
                  </a:lnTo>
                  <a:lnTo>
                    <a:pt x="355738" y="54609"/>
                  </a:lnTo>
                  <a:lnTo>
                    <a:pt x="359943" y="54609"/>
                  </a:lnTo>
                  <a:lnTo>
                    <a:pt x="396583" y="81279"/>
                  </a:lnTo>
                  <a:lnTo>
                    <a:pt x="357581" y="81279"/>
                  </a:lnTo>
                  <a:lnTo>
                    <a:pt x="348145" y="85089"/>
                  </a:lnTo>
                  <a:lnTo>
                    <a:pt x="350761" y="92709"/>
                  </a:lnTo>
                  <a:lnTo>
                    <a:pt x="350821" y="111759"/>
                  </a:lnTo>
                  <a:lnTo>
                    <a:pt x="350305" y="121919"/>
                  </a:lnTo>
                  <a:lnTo>
                    <a:pt x="334407" y="182879"/>
                  </a:lnTo>
                  <a:lnTo>
                    <a:pt x="314392" y="217169"/>
                  </a:lnTo>
                  <a:lnTo>
                    <a:pt x="288604" y="248919"/>
                  </a:lnTo>
                  <a:lnTo>
                    <a:pt x="258151" y="276859"/>
                  </a:lnTo>
                  <a:lnTo>
                    <a:pt x="211149" y="311149"/>
                  </a:lnTo>
                  <a:lnTo>
                    <a:pt x="186614" y="327659"/>
                  </a:lnTo>
                  <a:lnTo>
                    <a:pt x="161853" y="345439"/>
                  </a:lnTo>
                  <a:lnTo>
                    <a:pt x="164838" y="351789"/>
                  </a:lnTo>
                  <a:lnTo>
                    <a:pt x="136411" y="351789"/>
                  </a:lnTo>
                  <a:lnTo>
                    <a:pt x="98712" y="369569"/>
                  </a:lnTo>
                  <a:lnTo>
                    <a:pt x="62885" y="388619"/>
                  </a:lnTo>
                  <a:lnTo>
                    <a:pt x="32405" y="422909"/>
                  </a:lnTo>
                  <a:lnTo>
                    <a:pt x="25583" y="454659"/>
                  </a:lnTo>
                  <a:lnTo>
                    <a:pt x="25544" y="455929"/>
                  </a:lnTo>
                  <a:lnTo>
                    <a:pt x="26062" y="464819"/>
                  </a:lnTo>
                  <a:lnTo>
                    <a:pt x="26734" y="469899"/>
                  </a:lnTo>
                  <a:lnTo>
                    <a:pt x="28906" y="478789"/>
                  </a:lnTo>
                  <a:lnTo>
                    <a:pt x="30389" y="482599"/>
                  </a:lnTo>
                  <a:lnTo>
                    <a:pt x="32268" y="487679"/>
                  </a:lnTo>
                  <a:lnTo>
                    <a:pt x="33953" y="491489"/>
                  </a:lnTo>
                  <a:lnTo>
                    <a:pt x="36023" y="496569"/>
                  </a:lnTo>
                  <a:lnTo>
                    <a:pt x="40933" y="504189"/>
                  </a:lnTo>
                  <a:lnTo>
                    <a:pt x="43733" y="507999"/>
                  </a:lnTo>
                  <a:lnTo>
                    <a:pt x="50022" y="515619"/>
                  </a:lnTo>
                  <a:lnTo>
                    <a:pt x="53459" y="518159"/>
                  </a:lnTo>
                  <a:lnTo>
                    <a:pt x="60918" y="524509"/>
                  </a:lnTo>
                  <a:lnTo>
                    <a:pt x="64879" y="527049"/>
                  </a:lnTo>
                  <a:lnTo>
                    <a:pt x="73263" y="530859"/>
                  </a:lnTo>
                  <a:lnTo>
                    <a:pt x="77617" y="532129"/>
                  </a:lnTo>
                  <a:lnTo>
                    <a:pt x="86649" y="535939"/>
                  </a:lnTo>
                  <a:lnTo>
                    <a:pt x="91253" y="535939"/>
                  </a:lnTo>
                  <a:lnTo>
                    <a:pt x="100636" y="537209"/>
                  </a:lnTo>
                  <a:lnTo>
                    <a:pt x="188557" y="537209"/>
                  </a:lnTo>
                  <a:lnTo>
                    <a:pt x="168932" y="546099"/>
                  </a:lnTo>
                  <a:lnTo>
                    <a:pt x="176207" y="557529"/>
                  </a:lnTo>
                  <a:lnTo>
                    <a:pt x="143305" y="557529"/>
                  </a:lnTo>
                  <a:lnTo>
                    <a:pt x="136430" y="560069"/>
                  </a:lnTo>
                  <a:lnTo>
                    <a:pt x="123314" y="562609"/>
                  </a:lnTo>
                  <a:lnTo>
                    <a:pt x="109853" y="563879"/>
                  </a:lnTo>
                  <a:close/>
                </a:path>
                <a:path w="714375" h="711200">
                  <a:moveTo>
                    <a:pt x="585491" y="502919"/>
                  </a:moveTo>
                  <a:lnTo>
                    <a:pt x="556183" y="502919"/>
                  </a:lnTo>
                  <a:lnTo>
                    <a:pt x="558130" y="501649"/>
                  </a:lnTo>
                  <a:lnTo>
                    <a:pt x="559529" y="500379"/>
                  </a:lnTo>
                  <a:lnTo>
                    <a:pt x="560379" y="497839"/>
                  </a:lnTo>
                  <a:lnTo>
                    <a:pt x="560693" y="496569"/>
                  </a:lnTo>
                  <a:lnTo>
                    <a:pt x="561488" y="494029"/>
                  </a:lnTo>
                  <a:lnTo>
                    <a:pt x="556931" y="482599"/>
                  </a:lnTo>
                  <a:lnTo>
                    <a:pt x="556257" y="481329"/>
                  </a:lnTo>
                  <a:lnTo>
                    <a:pt x="555333" y="480059"/>
                  </a:lnTo>
                  <a:lnTo>
                    <a:pt x="374105" y="93979"/>
                  </a:lnTo>
                  <a:lnTo>
                    <a:pt x="371611" y="88899"/>
                  </a:lnTo>
                  <a:lnTo>
                    <a:pt x="368595" y="83819"/>
                  </a:lnTo>
                  <a:lnTo>
                    <a:pt x="364202" y="81279"/>
                  </a:lnTo>
                  <a:lnTo>
                    <a:pt x="396583" y="81279"/>
                  </a:lnTo>
                  <a:lnTo>
                    <a:pt x="406424" y="101599"/>
                  </a:lnTo>
                  <a:lnTo>
                    <a:pt x="418577" y="126999"/>
                  </a:lnTo>
                  <a:lnTo>
                    <a:pt x="442770" y="179069"/>
                  </a:lnTo>
                  <a:lnTo>
                    <a:pt x="448967" y="191769"/>
                  </a:lnTo>
                  <a:lnTo>
                    <a:pt x="467528" y="231139"/>
                  </a:lnTo>
                  <a:lnTo>
                    <a:pt x="496985" y="231139"/>
                  </a:lnTo>
                  <a:lnTo>
                    <a:pt x="509342" y="233679"/>
                  </a:lnTo>
                  <a:lnTo>
                    <a:pt x="523406" y="242569"/>
                  </a:lnTo>
                  <a:lnTo>
                    <a:pt x="532376" y="255269"/>
                  </a:lnTo>
                  <a:lnTo>
                    <a:pt x="489695" y="255269"/>
                  </a:lnTo>
                  <a:lnTo>
                    <a:pt x="479459" y="256539"/>
                  </a:lnTo>
                  <a:lnTo>
                    <a:pt x="498312" y="297179"/>
                  </a:lnTo>
                  <a:lnTo>
                    <a:pt x="531716" y="297179"/>
                  </a:lnTo>
                  <a:lnTo>
                    <a:pt x="526392" y="306069"/>
                  </a:lnTo>
                  <a:lnTo>
                    <a:pt x="510298" y="321309"/>
                  </a:lnTo>
                  <a:lnTo>
                    <a:pt x="513025" y="327659"/>
                  </a:lnTo>
                  <a:lnTo>
                    <a:pt x="515779" y="334009"/>
                  </a:lnTo>
                  <a:lnTo>
                    <a:pt x="518717" y="340359"/>
                  </a:lnTo>
                  <a:lnTo>
                    <a:pt x="581394" y="473709"/>
                  </a:lnTo>
                  <a:lnTo>
                    <a:pt x="586100" y="488949"/>
                  </a:lnTo>
                  <a:lnTo>
                    <a:pt x="585975" y="501649"/>
                  </a:lnTo>
                  <a:lnTo>
                    <a:pt x="585491" y="502919"/>
                  </a:lnTo>
                  <a:close/>
                </a:path>
                <a:path w="714375" h="711200">
                  <a:moveTo>
                    <a:pt x="496985" y="231139"/>
                  </a:moveTo>
                  <a:lnTo>
                    <a:pt x="467528" y="231139"/>
                  </a:lnTo>
                  <a:lnTo>
                    <a:pt x="490807" y="229869"/>
                  </a:lnTo>
                  <a:lnTo>
                    <a:pt x="496985" y="231139"/>
                  </a:lnTo>
                  <a:close/>
                </a:path>
                <a:path w="714375" h="711200">
                  <a:moveTo>
                    <a:pt x="531716" y="297179"/>
                  </a:moveTo>
                  <a:lnTo>
                    <a:pt x="498312" y="297179"/>
                  </a:lnTo>
                  <a:lnTo>
                    <a:pt x="506449" y="289559"/>
                  </a:lnTo>
                  <a:lnTo>
                    <a:pt x="510855" y="281939"/>
                  </a:lnTo>
                  <a:lnTo>
                    <a:pt x="489695" y="255269"/>
                  </a:lnTo>
                  <a:lnTo>
                    <a:pt x="532376" y="255269"/>
                  </a:lnTo>
                  <a:lnTo>
                    <a:pt x="533273" y="256539"/>
                  </a:lnTo>
                  <a:lnTo>
                    <a:pt x="537781" y="274319"/>
                  </a:lnTo>
                  <a:lnTo>
                    <a:pt x="535520" y="290829"/>
                  </a:lnTo>
                  <a:lnTo>
                    <a:pt x="531716" y="297179"/>
                  </a:lnTo>
                  <a:close/>
                </a:path>
                <a:path w="714375" h="711200">
                  <a:moveTo>
                    <a:pt x="188557" y="537209"/>
                  </a:moveTo>
                  <a:lnTo>
                    <a:pt x="114760" y="537209"/>
                  </a:lnTo>
                  <a:lnTo>
                    <a:pt x="123981" y="534669"/>
                  </a:lnTo>
                  <a:lnTo>
                    <a:pt x="165733" y="519429"/>
                  </a:lnTo>
                  <a:lnTo>
                    <a:pt x="186240" y="510539"/>
                  </a:lnTo>
                  <a:lnTo>
                    <a:pt x="206499" y="500379"/>
                  </a:lnTo>
                  <a:lnTo>
                    <a:pt x="136411" y="351789"/>
                  </a:lnTo>
                  <a:lnTo>
                    <a:pt x="164838" y="351789"/>
                  </a:lnTo>
                  <a:lnTo>
                    <a:pt x="229317" y="488949"/>
                  </a:lnTo>
                  <a:lnTo>
                    <a:pt x="302191" y="488949"/>
                  </a:lnTo>
                  <a:lnTo>
                    <a:pt x="297354" y="490219"/>
                  </a:lnTo>
                  <a:lnTo>
                    <a:pt x="295792" y="491489"/>
                  </a:lnTo>
                  <a:lnTo>
                    <a:pt x="294338" y="492759"/>
                  </a:lnTo>
                  <a:lnTo>
                    <a:pt x="292991" y="492759"/>
                  </a:lnTo>
                  <a:lnTo>
                    <a:pt x="294610" y="501649"/>
                  </a:lnTo>
                  <a:lnTo>
                    <a:pt x="265562" y="501649"/>
                  </a:lnTo>
                  <a:lnTo>
                    <a:pt x="240776" y="513079"/>
                  </a:lnTo>
                  <a:lnTo>
                    <a:pt x="243438" y="518159"/>
                  </a:lnTo>
                  <a:lnTo>
                    <a:pt x="245397" y="521969"/>
                  </a:lnTo>
                  <a:lnTo>
                    <a:pt x="246629" y="524509"/>
                  </a:lnTo>
                  <a:lnTo>
                    <a:pt x="216591" y="524509"/>
                  </a:lnTo>
                  <a:lnTo>
                    <a:pt x="188557" y="537209"/>
                  </a:lnTo>
                  <a:close/>
                </a:path>
                <a:path w="714375" h="711200">
                  <a:moveTo>
                    <a:pt x="302191" y="488949"/>
                  </a:moveTo>
                  <a:lnTo>
                    <a:pt x="229317" y="488949"/>
                  </a:lnTo>
                  <a:lnTo>
                    <a:pt x="239591" y="483869"/>
                  </a:lnTo>
                  <a:lnTo>
                    <a:pt x="249470" y="480059"/>
                  </a:lnTo>
                  <a:lnTo>
                    <a:pt x="268723" y="472439"/>
                  </a:lnTo>
                  <a:lnTo>
                    <a:pt x="312135" y="459739"/>
                  </a:lnTo>
                  <a:lnTo>
                    <a:pt x="356098" y="452119"/>
                  </a:lnTo>
                  <a:lnTo>
                    <a:pt x="400705" y="448309"/>
                  </a:lnTo>
                  <a:lnTo>
                    <a:pt x="446051" y="453389"/>
                  </a:lnTo>
                  <a:lnTo>
                    <a:pt x="459152" y="454659"/>
                  </a:lnTo>
                  <a:lnTo>
                    <a:pt x="484455" y="462279"/>
                  </a:lnTo>
                  <a:lnTo>
                    <a:pt x="496656" y="468629"/>
                  </a:lnTo>
                  <a:lnTo>
                    <a:pt x="508411" y="473709"/>
                  </a:lnTo>
                  <a:lnTo>
                    <a:pt x="510272" y="474979"/>
                  </a:lnTo>
                  <a:lnTo>
                    <a:pt x="400067" y="474979"/>
                  </a:lnTo>
                  <a:lnTo>
                    <a:pt x="365454" y="476249"/>
                  </a:lnTo>
                  <a:lnTo>
                    <a:pt x="331217" y="481329"/>
                  </a:lnTo>
                  <a:lnTo>
                    <a:pt x="302191" y="488949"/>
                  </a:lnTo>
                  <a:close/>
                </a:path>
                <a:path w="714375" h="711200">
                  <a:moveTo>
                    <a:pt x="559232" y="529589"/>
                  </a:moveTo>
                  <a:lnTo>
                    <a:pt x="546156" y="529589"/>
                  </a:lnTo>
                  <a:lnTo>
                    <a:pt x="533058" y="525779"/>
                  </a:lnTo>
                  <a:lnTo>
                    <a:pt x="520538" y="515619"/>
                  </a:lnTo>
                  <a:lnTo>
                    <a:pt x="511498" y="507999"/>
                  </a:lnTo>
                  <a:lnTo>
                    <a:pt x="501902" y="500379"/>
                  </a:lnTo>
                  <a:lnTo>
                    <a:pt x="491751" y="495299"/>
                  </a:lnTo>
                  <a:lnTo>
                    <a:pt x="481044" y="488949"/>
                  </a:lnTo>
                  <a:lnTo>
                    <a:pt x="458561" y="481329"/>
                  </a:lnTo>
                  <a:lnTo>
                    <a:pt x="446935" y="478789"/>
                  </a:lnTo>
                  <a:lnTo>
                    <a:pt x="435053" y="477519"/>
                  </a:lnTo>
                  <a:lnTo>
                    <a:pt x="400067" y="474979"/>
                  </a:lnTo>
                  <a:lnTo>
                    <a:pt x="510272" y="474979"/>
                  </a:lnTo>
                  <a:lnTo>
                    <a:pt x="519575" y="481329"/>
                  </a:lnTo>
                  <a:lnTo>
                    <a:pt x="530148" y="488949"/>
                  </a:lnTo>
                  <a:lnTo>
                    <a:pt x="540130" y="497839"/>
                  </a:lnTo>
                  <a:lnTo>
                    <a:pt x="543550" y="501649"/>
                  </a:lnTo>
                  <a:lnTo>
                    <a:pt x="550740" y="501649"/>
                  </a:lnTo>
                  <a:lnTo>
                    <a:pt x="556183" y="502919"/>
                  </a:lnTo>
                  <a:lnTo>
                    <a:pt x="585491" y="502919"/>
                  </a:lnTo>
                  <a:lnTo>
                    <a:pt x="581134" y="514349"/>
                  </a:lnTo>
                  <a:lnTo>
                    <a:pt x="571690" y="523239"/>
                  </a:lnTo>
                  <a:lnTo>
                    <a:pt x="559232" y="529589"/>
                  </a:lnTo>
                  <a:close/>
                </a:path>
                <a:path w="714375" h="711200">
                  <a:moveTo>
                    <a:pt x="292178" y="525779"/>
                  </a:moveTo>
                  <a:lnTo>
                    <a:pt x="247246" y="525779"/>
                  </a:lnTo>
                  <a:lnTo>
                    <a:pt x="261250" y="520699"/>
                  </a:lnTo>
                  <a:lnTo>
                    <a:pt x="268152" y="515619"/>
                  </a:lnTo>
                  <a:lnTo>
                    <a:pt x="269180" y="510539"/>
                  </a:lnTo>
                  <a:lnTo>
                    <a:pt x="265562" y="501649"/>
                  </a:lnTo>
                  <a:lnTo>
                    <a:pt x="294610" y="501649"/>
                  </a:lnTo>
                  <a:lnTo>
                    <a:pt x="296460" y="511809"/>
                  </a:lnTo>
                  <a:lnTo>
                    <a:pt x="293361" y="524509"/>
                  </a:lnTo>
                  <a:lnTo>
                    <a:pt x="292178" y="525779"/>
                  </a:lnTo>
                  <a:close/>
                </a:path>
                <a:path w="714375" h="711200">
                  <a:moveTo>
                    <a:pt x="306597" y="684529"/>
                  </a:moveTo>
                  <a:lnTo>
                    <a:pt x="267397" y="684529"/>
                  </a:lnTo>
                  <a:lnTo>
                    <a:pt x="274915" y="683259"/>
                  </a:lnTo>
                  <a:lnTo>
                    <a:pt x="280470" y="679449"/>
                  </a:lnTo>
                  <a:lnTo>
                    <a:pt x="283113" y="673099"/>
                  </a:lnTo>
                  <a:lnTo>
                    <a:pt x="282875" y="665479"/>
                  </a:lnTo>
                  <a:lnTo>
                    <a:pt x="279785" y="656589"/>
                  </a:lnTo>
                  <a:lnTo>
                    <a:pt x="250827" y="595629"/>
                  </a:lnTo>
                  <a:lnTo>
                    <a:pt x="220371" y="530859"/>
                  </a:lnTo>
                  <a:lnTo>
                    <a:pt x="218495" y="527049"/>
                  </a:lnTo>
                  <a:lnTo>
                    <a:pt x="216591" y="524509"/>
                  </a:lnTo>
                  <a:lnTo>
                    <a:pt x="246629" y="524509"/>
                  </a:lnTo>
                  <a:lnTo>
                    <a:pt x="247246" y="525779"/>
                  </a:lnTo>
                  <a:lnTo>
                    <a:pt x="292178" y="525779"/>
                  </a:lnTo>
                  <a:lnTo>
                    <a:pt x="281529" y="537209"/>
                  </a:lnTo>
                  <a:lnTo>
                    <a:pt x="258798" y="551179"/>
                  </a:lnTo>
                  <a:lnTo>
                    <a:pt x="269979" y="574039"/>
                  </a:lnTo>
                  <a:lnTo>
                    <a:pt x="281203" y="598169"/>
                  </a:lnTo>
                  <a:lnTo>
                    <a:pt x="302769" y="645159"/>
                  </a:lnTo>
                  <a:lnTo>
                    <a:pt x="308182" y="670559"/>
                  </a:lnTo>
                  <a:lnTo>
                    <a:pt x="307667" y="679449"/>
                  </a:lnTo>
                  <a:lnTo>
                    <a:pt x="307021" y="683259"/>
                  </a:lnTo>
                  <a:lnTo>
                    <a:pt x="306597" y="684529"/>
                  </a:lnTo>
                  <a:close/>
                </a:path>
                <a:path w="714375" h="711200">
                  <a:moveTo>
                    <a:pt x="270880" y="711199"/>
                  </a:moveTo>
                  <a:lnTo>
                    <a:pt x="258188" y="711199"/>
                  </a:lnTo>
                  <a:lnTo>
                    <a:pt x="254109" y="709929"/>
                  </a:lnTo>
                  <a:lnTo>
                    <a:pt x="231442" y="690879"/>
                  </a:lnTo>
                  <a:lnTo>
                    <a:pt x="218945" y="671829"/>
                  </a:lnTo>
                  <a:lnTo>
                    <a:pt x="181750" y="614679"/>
                  </a:lnTo>
                  <a:lnTo>
                    <a:pt x="165841" y="590549"/>
                  </a:lnTo>
                  <a:lnTo>
                    <a:pt x="157942" y="577849"/>
                  </a:lnTo>
                  <a:lnTo>
                    <a:pt x="150181" y="565149"/>
                  </a:lnTo>
                  <a:lnTo>
                    <a:pt x="146688" y="560069"/>
                  </a:lnTo>
                  <a:lnTo>
                    <a:pt x="143305" y="557529"/>
                  </a:lnTo>
                  <a:lnTo>
                    <a:pt x="176207" y="557529"/>
                  </a:lnTo>
                  <a:lnTo>
                    <a:pt x="230484" y="642619"/>
                  </a:lnTo>
                  <a:lnTo>
                    <a:pt x="255460" y="679449"/>
                  </a:lnTo>
                  <a:lnTo>
                    <a:pt x="267397" y="684529"/>
                  </a:lnTo>
                  <a:lnTo>
                    <a:pt x="306597" y="684529"/>
                  </a:lnTo>
                  <a:lnTo>
                    <a:pt x="305749" y="687069"/>
                  </a:lnTo>
                  <a:lnTo>
                    <a:pt x="301951" y="694689"/>
                  </a:lnTo>
                  <a:lnTo>
                    <a:pt x="299528" y="697229"/>
                  </a:lnTo>
                  <a:lnTo>
                    <a:pt x="293629" y="703579"/>
                  </a:lnTo>
                  <a:lnTo>
                    <a:pt x="290311" y="706119"/>
                  </a:lnTo>
                  <a:lnTo>
                    <a:pt x="282938" y="708659"/>
                  </a:lnTo>
                  <a:lnTo>
                    <a:pt x="279077" y="709929"/>
                  </a:lnTo>
                  <a:lnTo>
                    <a:pt x="275044" y="709929"/>
                  </a:lnTo>
                  <a:lnTo>
                    <a:pt x="270880" y="711199"/>
                  </a:lnTo>
                  <a:close/>
                </a:path>
                <a:path w="714375" h="711200">
                  <a:moveTo>
                    <a:pt x="696597" y="457952"/>
                  </a:moveTo>
                  <a:lnTo>
                    <a:pt x="693476" y="457431"/>
                  </a:lnTo>
                  <a:lnTo>
                    <a:pt x="681695" y="454516"/>
                  </a:lnTo>
                  <a:lnTo>
                    <a:pt x="669985" y="451467"/>
                  </a:lnTo>
                  <a:lnTo>
                    <a:pt x="647194" y="445205"/>
                  </a:lnTo>
                  <a:lnTo>
                    <a:pt x="644055" y="444409"/>
                  </a:lnTo>
                  <a:lnTo>
                    <a:pt x="644264" y="444409"/>
                  </a:lnTo>
                  <a:lnTo>
                    <a:pt x="642038" y="443159"/>
                  </a:lnTo>
                  <a:lnTo>
                    <a:pt x="640004" y="441166"/>
                  </a:lnTo>
                  <a:lnTo>
                    <a:pt x="635839" y="436976"/>
                  </a:lnTo>
                  <a:lnTo>
                    <a:pt x="634591" y="432047"/>
                  </a:lnTo>
                  <a:lnTo>
                    <a:pt x="636261" y="426380"/>
                  </a:lnTo>
                  <a:lnTo>
                    <a:pt x="636742" y="424668"/>
                  </a:lnTo>
                  <a:lnTo>
                    <a:pt x="651211" y="415081"/>
                  </a:lnTo>
                  <a:lnTo>
                    <a:pt x="653197" y="415237"/>
                  </a:lnTo>
                  <a:lnTo>
                    <a:pt x="655151" y="415789"/>
                  </a:lnTo>
                  <a:lnTo>
                    <a:pt x="689046" y="424668"/>
                  </a:lnTo>
                  <a:lnTo>
                    <a:pt x="700259" y="427757"/>
                  </a:lnTo>
                  <a:lnTo>
                    <a:pt x="706069" y="429227"/>
                  </a:lnTo>
                  <a:lnTo>
                    <a:pt x="709950" y="432794"/>
                  </a:lnTo>
                  <a:lnTo>
                    <a:pt x="711904" y="438458"/>
                  </a:lnTo>
                  <a:lnTo>
                    <a:pt x="713771" y="444409"/>
                  </a:lnTo>
                  <a:lnTo>
                    <a:pt x="712696" y="449769"/>
                  </a:lnTo>
                  <a:lnTo>
                    <a:pt x="708697" y="454516"/>
                  </a:lnTo>
                  <a:lnTo>
                    <a:pt x="707569" y="456036"/>
                  </a:lnTo>
                  <a:lnTo>
                    <a:pt x="705721" y="456239"/>
                  </a:lnTo>
                  <a:lnTo>
                    <a:pt x="703762" y="456637"/>
                  </a:lnTo>
                  <a:lnTo>
                    <a:pt x="702718" y="456895"/>
                  </a:lnTo>
                  <a:lnTo>
                    <a:pt x="699678" y="457772"/>
                  </a:lnTo>
                  <a:lnTo>
                    <a:pt x="696597" y="457952"/>
                  </a:lnTo>
                  <a:close/>
                </a:path>
                <a:path w="714375" h="711200">
                  <a:moveTo>
                    <a:pt x="606098" y="232775"/>
                  </a:moveTo>
                  <a:lnTo>
                    <a:pt x="596979" y="232775"/>
                  </a:lnTo>
                  <a:lnTo>
                    <a:pt x="592891" y="230447"/>
                  </a:lnTo>
                  <a:lnTo>
                    <a:pt x="589961" y="225292"/>
                  </a:lnTo>
                  <a:lnTo>
                    <a:pt x="588930" y="223532"/>
                  </a:lnTo>
                  <a:lnTo>
                    <a:pt x="588277" y="221643"/>
                  </a:lnTo>
                  <a:lnTo>
                    <a:pt x="587825" y="218336"/>
                  </a:lnTo>
                  <a:lnTo>
                    <a:pt x="587846" y="215607"/>
                  </a:lnTo>
                  <a:lnTo>
                    <a:pt x="595506" y="204286"/>
                  </a:lnTo>
                  <a:lnTo>
                    <a:pt x="615410" y="192022"/>
                  </a:lnTo>
                  <a:lnTo>
                    <a:pt x="635383" y="180036"/>
                  </a:lnTo>
                  <a:lnTo>
                    <a:pt x="640467" y="176863"/>
                  </a:lnTo>
                  <a:lnTo>
                    <a:pt x="645728" y="176533"/>
                  </a:lnTo>
                  <a:lnTo>
                    <a:pt x="660521" y="192530"/>
                  </a:lnTo>
                  <a:lnTo>
                    <a:pt x="660835" y="194379"/>
                  </a:lnTo>
                  <a:lnTo>
                    <a:pt x="659661" y="195885"/>
                  </a:lnTo>
                  <a:lnTo>
                    <a:pt x="658589" y="197567"/>
                  </a:lnTo>
                  <a:lnTo>
                    <a:pt x="658053" y="198500"/>
                  </a:lnTo>
                  <a:lnTo>
                    <a:pt x="656578" y="201300"/>
                  </a:lnTo>
                  <a:lnTo>
                    <a:pt x="654570" y="203641"/>
                  </a:lnTo>
                  <a:lnTo>
                    <a:pt x="652027" y="205524"/>
                  </a:lnTo>
                  <a:lnTo>
                    <a:pt x="641770" y="211997"/>
                  </a:lnTo>
                  <a:lnTo>
                    <a:pt x="631458" y="218336"/>
                  </a:lnTo>
                  <a:lnTo>
                    <a:pt x="611202" y="230447"/>
                  </a:lnTo>
                  <a:lnTo>
                    <a:pt x="608732" y="231980"/>
                  </a:lnTo>
                  <a:lnTo>
                    <a:pt x="606098" y="232775"/>
                  </a:lnTo>
                  <a:close/>
                </a:path>
              </a:pathLst>
            </a:custGeom>
            <a:solidFill>
              <a:srgbClr val="041C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934298" y="4431730"/>
            <a:ext cx="1562100" cy="1562100"/>
            <a:chOff x="8934298" y="4431730"/>
            <a:chExt cx="1562100" cy="1562100"/>
          </a:xfrm>
        </p:grpSpPr>
        <p:sp>
          <p:nvSpPr>
            <p:cNvPr id="15" name="object 15"/>
            <p:cNvSpPr/>
            <p:nvPr/>
          </p:nvSpPr>
          <p:spPr>
            <a:xfrm>
              <a:off x="9029547" y="452698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647" y="1371264"/>
                  </a:moveTo>
                  <a:lnTo>
                    <a:pt x="636680" y="1369543"/>
                  </a:lnTo>
                  <a:lnTo>
                    <a:pt x="588642" y="1364456"/>
                  </a:lnTo>
                  <a:lnTo>
                    <a:pt x="541649" y="1356119"/>
                  </a:lnTo>
                  <a:lnTo>
                    <a:pt x="495818" y="1344649"/>
                  </a:lnTo>
                  <a:lnTo>
                    <a:pt x="451265" y="1330161"/>
                  </a:lnTo>
                  <a:lnTo>
                    <a:pt x="408105" y="1312771"/>
                  </a:lnTo>
                  <a:lnTo>
                    <a:pt x="366454" y="1292596"/>
                  </a:lnTo>
                  <a:lnTo>
                    <a:pt x="326429" y="1269751"/>
                  </a:lnTo>
                  <a:lnTo>
                    <a:pt x="288145" y="1244353"/>
                  </a:lnTo>
                  <a:lnTo>
                    <a:pt x="251719" y="1216517"/>
                  </a:lnTo>
                  <a:lnTo>
                    <a:pt x="217267" y="1186360"/>
                  </a:lnTo>
                  <a:lnTo>
                    <a:pt x="184904" y="1153997"/>
                  </a:lnTo>
                  <a:lnTo>
                    <a:pt x="154747" y="1119544"/>
                  </a:lnTo>
                  <a:lnTo>
                    <a:pt x="126911" y="1083118"/>
                  </a:lnTo>
                  <a:lnTo>
                    <a:pt x="101512" y="1044835"/>
                  </a:lnTo>
                  <a:lnTo>
                    <a:pt x="78668" y="1004810"/>
                  </a:lnTo>
                  <a:lnTo>
                    <a:pt x="58493" y="963159"/>
                  </a:lnTo>
                  <a:lnTo>
                    <a:pt x="41103" y="919999"/>
                  </a:lnTo>
                  <a:lnTo>
                    <a:pt x="26615" y="875446"/>
                  </a:lnTo>
                  <a:lnTo>
                    <a:pt x="15145" y="829615"/>
                  </a:lnTo>
                  <a:lnTo>
                    <a:pt x="6808" y="782622"/>
                  </a:lnTo>
                  <a:lnTo>
                    <a:pt x="1721" y="734584"/>
                  </a:lnTo>
                  <a:lnTo>
                    <a:pt x="0" y="685617"/>
                  </a:lnTo>
                  <a:lnTo>
                    <a:pt x="1721" y="636653"/>
                  </a:lnTo>
                  <a:lnTo>
                    <a:pt x="6808" y="588618"/>
                  </a:lnTo>
                  <a:lnTo>
                    <a:pt x="15145" y="541629"/>
                  </a:lnTo>
                  <a:lnTo>
                    <a:pt x="26615" y="495801"/>
                  </a:lnTo>
                  <a:lnTo>
                    <a:pt x="41103" y="451250"/>
                  </a:lnTo>
                  <a:lnTo>
                    <a:pt x="58493" y="408092"/>
                  </a:lnTo>
                  <a:lnTo>
                    <a:pt x="78668" y="366444"/>
                  </a:lnTo>
                  <a:lnTo>
                    <a:pt x="101512" y="326420"/>
                  </a:lnTo>
                  <a:lnTo>
                    <a:pt x="126911" y="288139"/>
                  </a:lnTo>
                  <a:lnTo>
                    <a:pt x="154747" y="251714"/>
                  </a:lnTo>
                  <a:lnTo>
                    <a:pt x="184904" y="217263"/>
                  </a:lnTo>
                  <a:lnTo>
                    <a:pt x="217267" y="184901"/>
                  </a:lnTo>
                  <a:lnTo>
                    <a:pt x="251719" y="154744"/>
                  </a:lnTo>
                  <a:lnTo>
                    <a:pt x="288145" y="126909"/>
                  </a:lnTo>
                  <a:lnTo>
                    <a:pt x="326429" y="101511"/>
                  </a:lnTo>
                  <a:lnTo>
                    <a:pt x="366454" y="78667"/>
                  </a:lnTo>
                  <a:lnTo>
                    <a:pt x="408105" y="58492"/>
                  </a:lnTo>
                  <a:lnTo>
                    <a:pt x="451265" y="41103"/>
                  </a:lnTo>
                  <a:lnTo>
                    <a:pt x="495818" y="26615"/>
                  </a:lnTo>
                  <a:lnTo>
                    <a:pt x="541649" y="15145"/>
                  </a:lnTo>
                  <a:lnTo>
                    <a:pt x="588642" y="6808"/>
                  </a:lnTo>
                  <a:lnTo>
                    <a:pt x="636680" y="1721"/>
                  </a:lnTo>
                  <a:lnTo>
                    <a:pt x="685647" y="0"/>
                  </a:lnTo>
                  <a:lnTo>
                    <a:pt x="734611" y="1721"/>
                  </a:lnTo>
                  <a:lnTo>
                    <a:pt x="782645" y="6808"/>
                  </a:lnTo>
                  <a:lnTo>
                    <a:pt x="829635" y="15145"/>
                  </a:lnTo>
                  <a:lnTo>
                    <a:pt x="875463" y="26615"/>
                  </a:lnTo>
                  <a:lnTo>
                    <a:pt x="920014" y="41103"/>
                  </a:lnTo>
                  <a:lnTo>
                    <a:pt x="963172" y="58492"/>
                  </a:lnTo>
                  <a:lnTo>
                    <a:pt x="1004820" y="78667"/>
                  </a:lnTo>
                  <a:lnTo>
                    <a:pt x="1044843" y="101511"/>
                  </a:lnTo>
                  <a:lnTo>
                    <a:pt x="1083125" y="126909"/>
                  </a:lnTo>
                  <a:lnTo>
                    <a:pt x="1119550" y="154744"/>
                  </a:lnTo>
                  <a:lnTo>
                    <a:pt x="1154001" y="184901"/>
                  </a:lnTo>
                  <a:lnTo>
                    <a:pt x="1186363" y="217263"/>
                  </a:lnTo>
                  <a:lnTo>
                    <a:pt x="1216520" y="251714"/>
                  </a:lnTo>
                  <a:lnTo>
                    <a:pt x="1244355" y="288139"/>
                  </a:lnTo>
                  <a:lnTo>
                    <a:pt x="1269753" y="326420"/>
                  </a:lnTo>
                  <a:lnTo>
                    <a:pt x="1292597" y="366444"/>
                  </a:lnTo>
                  <a:lnTo>
                    <a:pt x="1312772" y="408092"/>
                  </a:lnTo>
                  <a:lnTo>
                    <a:pt x="1330161" y="451250"/>
                  </a:lnTo>
                  <a:lnTo>
                    <a:pt x="1344649" y="495801"/>
                  </a:lnTo>
                  <a:lnTo>
                    <a:pt x="1356119" y="541629"/>
                  </a:lnTo>
                  <a:lnTo>
                    <a:pt x="1364456" y="588618"/>
                  </a:lnTo>
                  <a:lnTo>
                    <a:pt x="1369543" y="636653"/>
                  </a:lnTo>
                  <a:lnTo>
                    <a:pt x="1371264" y="685617"/>
                  </a:lnTo>
                  <a:lnTo>
                    <a:pt x="1369543" y="734584"/>
                  </a:lnTo>
                  <a:lnTo>
                    <a:pt x="1364456" y="782622"/>
                  </a:lnTo>
                  <a:lnTo>
                    <a:pt x="1356119" y="829615"/>
                  </a:lnTo>
                  <a:lnTo>
                    <a:pt x="1344649" y="875446"/>
                  </a:lnTo>
                  <a:lnTo>
                    <a:pt x="1330161" y="919999"/>
                  </a:lnTo>
                  <a:lnTo>
                    <a:pt x="1312772" y="963159"/>
                  </a:lnTo>
                  <a:lnTo>
                    <a:pt x="1292597" y="1004810"/>
                  </a:lnTo>
                  <a:lnTo>
                    <a:pt x="1269753" y="1044835"/>
                  </a:lnTo>
                  <a:lnTo>
                    <a:pt x="1244355" y="1083118"/>
                  </a:lnTo>
                  <a:lnTo>
                    <a:pt x="1216520" y="1119544"/>
                  </a:lnTo>
                  <a:lnTo>
                    <a:pt x="1186363" y="1153997"/>
                  </a:lnTo>
                  <a:lnTo>
                    <a:pt x="1154001" y="1186360"/>
                  </a:lnTo>
                  <a:lnTo>
                    <a:pt x="1119550" y="1216517"/>
                  </a:lnTo>
                  <a:lnTo>
                    <a:pt x="1083125" y="1244353"/>
                  </a:lnTo>
                  <a:lnTo>
                    <a:pt x="1044843" y="1269751"/>
                  </a:lnTo>
                  <a:lnTo>
                    <a:pt x="1004820" y="1292596"/>
                  </a:lnTo>
                  <a:lnTo>
                    <a:pt x="963172" y="1312771"/>
                  </a:lnTo>
                  <a:lnTo>
                    <a:pt x="920014" y="1330161"/>
                  </a:lnTo>
                  <a:lnTo>
                    <a:pt x="875463" y="1344649"/>
                  </a:lnTo>
                  <a:lnTo>
                    <a:pt x="829635" y="1356119"/>
                  </a:lnTo>
                  <a:lnTo>
                    <a:pt x="782645" y="1364456"/>
                  </a:lnTo>
                  <a:lnTo>
                    <a:pt x="734611" y="1369543"/>
                  </a:lnTo>
                  <a:lnTo>
                    <a:pt x="685647" y="1371264"/>
                  </a:lnTo>
                  <a:close/>
                </a:path>
              </a:pathLst>
            </a:custGeom>
            <a:solidFill>
              <a:srgbClr val="17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029548" y="452698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577" y="0"/>
                  </a:moveTo>
                  <a:lnTo>
                    <a:pt x="636615" y="1721"/>
                  </a:lnTo>
                  <a:lnTo>
                    <a:pt x="588583" y="6808"/>
                  </a:lnTo>
                  <a:lnTo>
                    <a:pt x="541597" y="15144"/>
                  </a:lnTo>
                  <a:lnTo>
                    <a:pt x="495771" y="26613"/>
                  </a:lnTo>
                  <a:lnTo>
                    <a:pt x="451222" y="41100"/>
                  </a:lnTo>
                  <a:lnTo>
                    <a:pt x="408067" y="58488"/>
                  </a:lnTo>
                  <a:lnTo>
                    <a:pt x="366421" y="78662"/>
                  </a:lnTo>
                  <a:lnTo>
                    <a:pt x="326400" y="101505"/>
                  </a:lnTo>
                  <a:lnTo>
                    <a:pt x="288120" y="126901"/>
                  </a:lnTo>
                  <a:lnTo>
                    <a:pt x="251698" y="154734"/>
                  </a:lnTo>
                  <a:lnTo>
                    <a:pt x="217249" y="184889"/>
                  </a:lnTo>
                  <a:lnTo>
                    <a:pt x="184889" y="217249"/>
                  </a:lnTo>
                  <a:lnTo>
                    <a:pt x="154734" y="251698"/>
                  </a:lnTo>
                  <a:lnTo>
                    <a:pt x="126901" y="288120"/>
                  </a:lnTo>
                  <a:lnTo>
                    <a:pt x="101505" y="326400"/>
                  </a:lnTo>
                  <a:lnTo>
                    <a:pt x="78662" y="366421"/>
                  </a:lnTo>
                  <a:lnTo>
                    <a:pt x="58488" y="408067"/>
                  </a:lnTo>
                  <a:lnTo>
                    <a:pt x="41100" y="451222"/>
                  </a:lnTo>
                  <a:lnTo>
                    <a:pt x="26613" y="495771"/>
                  </a:lnTo>
                  <a:lnTo>
                    <a:pt x="15144" y="541597"/>
                  </a:lnTo>
                  <a:lnTo>
                    <a:pt x="6808" y="588583"/>
                  </a:lnTo>
                  <a:lnTo>
                    <a:pt x="1721" y="636615"/>
                  </a:lnTo>
                  <a:lnTo>
                    <a:pt x="0" y="685577"/>
                  </a:lnTo>
                  <a:lnTo>
                    <a:pt x="1721" y="734538"/>
                  </a:lnTo>
                  <a:lnTo>
                    <a:pt x="6808" y="782569"/>
                  </a:lnTo>
                  <a:lnTo>
                    <a:pt x="15144" y="829556"/>
                  </a:lnTo>
                  <a:lnTo>
                    <a:pt x="26613" y="875381"/>
                  </a:lnTo>
                  <a:lnTo>
                    <a:pt x="41100" y="919930"/>
                  </a:lnTo>
                  <a:lnTo>
                    <a:pt x="58488" y="963085"/>
                  </a:lnTo>
                  <a:lnTo>
                    <a:pt x="78662" y="1004731"/>
                  </a:lnTo>
                  <a:lnTo>
                    <a:pt x="101505" y="1044752"/>
                  </a:lnTo>
                  <a:lnTo>
                    <a:pt x="126901" y="1083031"/>
                  </a:lnTo>
                  <a:lnTo>
                    <a:pt x="154734" y="1119454"/>
                  </a:lnTo>
                  <a:lnTo>
                    <a:pt x="184889" y="1153903"/>
                  </a:lnTo>
                  <a:lnTo>
                    <a:pt x="217249" y="1186263"/>
                  </a:lnTo>
                  <a:lnTo>
                    <a:pt x="251698" y="1216417"/>
                  </a:lnTo>
                  <a:lnTo>
                    <a:pt x="288120" y="1244251"/>
                  </a:lnTo>
                  <a:lnTo>
                    <a:pt x="326400" y="1269647"/>
                  </a:lnTo>
                  <a:lnTo>
                    <a:pt x="366421" y="1292490"/>
                  </a:lnTo>
                  <a:lnTo>
                    <a:pt x="408067" y="1312663"/>
                  </a:lnTo>
                  <a:lnTo>
                    <a:pt x="451222" y="1330051"/>
                  </a:lnTo>
                  <a:lnTo>
                    <a:pt x="495771" y="1344538"/>
                  </a:lnTo>
                  <a:lnTo>
                    <a:pt x="541597" y="1356008"/>
                  </a:lnTo>
                  <a:lnTo>
                    <a:pt x="588583" y="1364344"/>
                  </a:lnTo>
                  <a:lnTo>
                    <a:pt x="636615" y="1369431"/>
                  </a:lnTo>
                  <a:lnTo>
                    <a:pt x="685577" y="1371152"/>
                  </a:lnTo>
                  <a:lnTo>
                    <a:pt x="734538" y="1369431"/>
                  </a:lnTo>
                  <a:lnTo>
                    <a:pt x="782569" y="1364344"/>
                  </a:lnTo>
                  <a:lnTo>
                    <a:pt x="829556" y="1356008"/>
                  </a:lnTo>
                  <a:lnTo>
                    <a:pt x="875381" y="1344538"/>
                  </a:lnTo>
                  <a:lnTo>
                    <a:pt x="919930" y="1330051"/>
                  </a:lnTo>
                  <a:lnTo>
                    <a:pt x="963085" y="1312663"/>
                  </a:lnTo>
                  <a:lnTo>
                    <a:pt x="1004731" y="1292490"/>
                  </a:lnTo>
                  <a:lnTo>
                    <a:pt x="1044752" y="1269647"/>
                  </a:lnTo>
                  <a:lnTo>
                    <a:pt x="1083031" y="1244251"/>
                  </a:lnTo>
                  <a:lnTo>
                    <a:pt x="1119454" y="1216417"/>
                  </a:lnTo>
                  <a:lnTo>
                    <a:pt x="1153903" y="1186263"/>
                  </a:lnTo>
                  <a:lnTo>
                    <a:pt x="1186263" y="1153903"/>
                  </a:lnTo>
                  <a:lnTo>
                    <a:pt x="1216417" y="1119454"/>
                  </a:lnTo>
                  <a:lnTo>
                    <a:pt x="1244251" y="1083031"/>
                  </a:lnTo>
                  <a:lnTo>
                    <a:pt x="1269647" y="1044752"/>
                  </a:lnTo>
                  <a:lnTo>
                    <a:pt x="1292490" y="1004731"/>
                  </a:lnTo>
                  <a:lnTo>
                    <a:pt x="1312663" y="963085"/>
                  </a:lnTo>
                  <a:lnTo>
                    <a:pt x="1330051" y="919930"/>
                  </a:lnTo>
                  <a:lnTo>
                    <a:pt x="1344538" y="875381"/>
                  </a:lnTo>
                  <a:lnTo>
                    <a:pt x="1356008" y="829556"/>
                  </a:lnTo>
                  <a:lnTo>
                    <a:pt x="1364344" y="782569"/>
                  </a:lnTo>
                  <a:lnTo>
                    <a:pt x="1369431" y="734538"/>
                  </a:lnTo>
                  <a:lnTo>
                    <a:pt x="1371152" y="685577"/>
                  </a:lnTo>
                  <a:lnTo>
                    <a:pt x="1369431" y="636615"/>
                  </a:lnTo>
                  <a:lnTo>
                    <a:pt x="1364344" y="588583"/>
                  </a:lnTo>
                  <a:lnTo>
                    <a:pt x="1356008" y="541597"/>
                  </a:lnTo>
                  <a:lnTo>
                    <a:pt x="1344538" y="495771"/>
                  </a:lnTo>
                  <a:lnTo>
                    <a:pt x="1330051" y="451222"/>
                  </a:lnTo>
                  <a:lnTo>
                    <a:pt x="1312663" y="408067"/>
                  </a:lnTo>
                  <a:lnTo>
                    <a:pt x="1292490" y="366421"/>
                  </a:lnTo>
                  <a:lnTo>
                    <a:pt x="1269647" y="326400"/>
                  </a:lnTo>
                  <a:lnTo>
                    <a:pt x="1244251" y="288120"/>
                  </a:lnTo>
                  <a:lnTo>
                    <a:pt x="1216417" y="251698"/>
                  </a:lnTo>
                  <a:lnTo>
                    <a:pt x="1186263" y="217249"/>
                  </a:lnTo>
                  <a:lnTo>
                    <a:pt x="1153903" y="184889"/>
                  </a:lnTo>
                  <a:lnTo>
                    <a:pt x="1119454" y="154734"/>
                  </a:lnTo>
                  <a:lnTo>
                    <a:pt x="1083031" y="126901"/>
                  </a:lnTo>
                  <a:lnTo>
                    <a:pt x="1044752" y="101505"/>
                  </a:lnTo>
                  <a:lnTo>
                    <a:pt x="1004731" y="78662"/>
                  </a:lnTo>
                  <a:lnTo>
                    <a:pt x="963085" y="58488"/>
                  </a:lnTo>
                  <a:lnTo>
                    <a:pt x="919930" y="41100"/>
                  </a:lnTo>
                  <a:lnTo>
                    <a:pt x="875381" y="26613"/>
                  </a:lnTo>
                  <a:lnTo>
                    <a:pt x="829556" y="15144"/>
                  </a:lnTo>
                  <a:lnTo>
                    <a:pt x="782569" y="6808"/>
                  </a:lnTo>
                  <a:lnTo>
                    <a:pt x="734538" y="1721"/>
                  </a:lnTo>
                  <a:lnTo>
                    <a:pt x="685577" y="0"/>
                  </a:lnTo>
                </a:path>
              </a:pathLst>
            </a:custGeom>
            <a:ln w="190500">
              <a:solidFill>
                <a:srgbClr val="041C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423416" y="4899323"/>
              <a:ext cx="580390" cy="655320"/>
            </a:xfrm>
            <a:custGeom>
              <a:avLst/>
              <a:gdLst/>
              <a:ahLst/>
              <a:cxnLst/>
              <a:rect l="l" t="t" r="r" b="b"/>
              <a:pathLst>
                <a:path w="580390" h="655320">
                  <a:moveTo>
                    <a:pt x="235385" y="188667"/>
                  </a:moveTo>
                  <a:lnTo>
                    <a:pt x="221388" y="188667"/>
                  </a:lnTo>
                  <a:lnTo>
                    <a:pt x="215330" y="187971"/>
                  </a:lnTo>
                  <a:lnTo>
                    <a:pt x="170828" y="168856"/>
                  </a:lnTo>
                  <a:lnTo>
                    <a:pt x="144219" y="135998"/>
                  </a:lnTo>
                  <a:lnTo>
                    <a:pt x="144137" y="135844"/>
                  </a:lnTo>
                  <a:lnTo>
                    <a:pt x="139493" y="124506"/>
                  </a:lnTo>
                  <a:lnTo>
                    <a:pt x="137740" y="118666"/>
                  </a:lnTo>
                  <a:lnTo>
                    <a:pt x="135368" y="106646"/>
                  </a:lnTo>
                  <a:lnTo>
                    <a:pt x="134775" y="100577"/>
                  </a:lnTo>
                  <a:lnTo>
                    <a:pt x="134846" y="87425"/>
                  </a:lnTo>
                  <a:lnTo>
                    <a:pt x="147514" y="46685"/>
                  </a:lnTo>
                  <a:lnTo>
                    <a:pt x="182850" y="11986"/>
                  </a:lnTo>
                  <a:lnTo>
                    <a:pt x="224574" y="0"/>
                  </a:lnTo>
                  <a:lnTo>
                    <a:pt x="235176" y="0"/>
                  </a:lnTo>
                  <a:lnTo>
                    <a:pt x="243301" y="959"/>
                  </a:lnTo>
                  <a:lnTo>
                    <a:pt x="288613" y="20946"/>
                  </a:lnTo>
                  <a:lnTo>
                    <a:pt x="299684" y="31738"/>
                  </a:lnTo>
                  <a:lnTo>
                    <a:pt x="224043" y="31738"/>
                  </a:lnTo>
                  <a:lnTo>
                    <a:pt x="214036" y="33498"/>
                  </a:lnTo>
                  <a:lnTo>
                    <a:pt x="179560" y="55796"/>
                  </a:lnTo>
                  <a:lnTo>
                    <a:pt x="166371" y="90470"/>
                  </a:lnTo>
                  <a:lnTo>
                    <a:pt x="166477" y="99706"/>
                  </a:lnTo>
                  <a:lnTo>
                    <a:pt x="181604" y="135844"/>
                  </a:lnTo>
                  <a:lnTo>
                    <a:pt x="181729" y="135998"/>
                  </a:lnTo>
                  <a:lnTo>
                    <a:pt x="220569" y="157016"/>
                  </a:lnTo>
                  <a:lnTo>
                    <a:pt x="224632" y="157444"/>
                  </a:lnTo>
                  <a:lnTo>
                    <a:pt x="299105" y="157444"/>
                  </a:lnTo>
                  <a:lnTo>
                    <a:pt x="298217" y="158464"/>
                  </a:lnTo>
                  <a:lnTo>
                    <a:pt x="257505" y="184384"/>
                  </a:lnTo>
                  <a:lnTo>
                    <a:pt x="239667" y="188290"/>
                  </a:lnTo>
                  <a:lnTo>
                    <a:pt x="235385" y="188667"/>
                  </a:lnTo>
                  <a:close/>
                </a:path>
                <a:path w="580390" h="655320">
                  <a:moveTo>
                    <a:pt x="299105" y="157444"/>
                  </a:moveTo>
                  <a:lnTo>
                    <a:pt x="233522" y="157444"/>
                  </a:lnTo>
                  <a:lnTo>
                    <a:pt x="238271" y="157016"/>
                  </a:lnTo>
                  <a:lnTo>
                    <a:pt x="237556" y="157016"/>
                  </a:lnTo>
                  <a:lnTo>
                    <a:pt x="276062" y="136705"/>
                  </a:lnTo>
                  <a:lnTo>
                    <a:pt x="291864" y="100577"/>
                  </a:lnTo>
                  <a:lnTo>
                    <a:pt x="292001" y="90470"/>
                  </a:lnTo>
                  <a:lnTo>
                    <a:pt x="291812" y="88184"/>
                  </a:lnTo>
                  <a:lnTo>
                    <a:pt x="271614" y="48121"/>
                  </a:lnTo>
                  <a:lnTo>
                    <a:pt x="233070" y="31738"/>
                  </a:lnTo>
                  <a:lnTo>
                    <a:pt x="299684" y="31738"/>
                  </a:lnTo>
                  <a:lnTo>
                    <a:pt x="319615" y="67000"/>
                  </a:lnTo>
                  <a:lnTo>
                    <a:pt x="323572" y="90470"/>
                  </a:lnTo>
                  <a:lnTo>
                    <a:pt x="323637" y="91497"/>
                  </a:lnTo>
                  <a:lnTo>
                    <a:pt x="323417" y="97883"/>
                  </a:lnTo>
                  <a:lnTo>
                    <a:pt x="323294" y="100577"/>
                  </a:lnTo>
                  <a:lnTo>
                    <a:pt x="323191" y="102830"/>
                  </a:lnTo>
                  <a:lnTo>
                    <a:pt x="309304" y="143954"/>
                  </a:lnTo>
                  <a:lnTo>
                    <a:pt x="302206" y="153883"/>
                  </a:lnTo>
                  <a:lnTo>
                    <a:pt x="299105" y="157444"/>
                  </a:lnTo>
                  <a:close/>
                </a:path>
                <a:path w="580390" h="655320">
                  <a:moveTo>
                    <a:pt x="430489" y="388652"/>
                  </a:moveTo>
                  <a:lnTo>
                    <a:pt x="386417" y="388652"/>
                  </a:lnTo>
                  <a:lnTo>
                    <a:pt x="535033" y="239933"/>
                  </a:lnTo>
                  <a:lnTo>
                    <a:pt x="473643" y="239933"/>
                  </a:lnTo>
                  <a:lnTo>
                    <a:pt x="460149" y="226409"/>
                  </a:lnTo>
                  <a:lnTo>
                    <a:pt x="460149" y="222272"/>
                  </a:lnTo>
                  <a:lnTo>
                    <a:pt x="473816" y="208714"/>
                  </a:lnTo>
                  <a:lnTo>
                    <a:pt x="569168" y="208714"/>
                  </a:lnTo>
                  <a:lnTo>
                    <a:pt x="573432" y="211037"/>
                  </a:lnTo>
                  <a:lnTo>
                    <a:pt x="576415" y="215709"/>
                  </a:lnTo>
                  <a:lnTo>
                    <a:pt x="579982" y="218007"/>
                  </a:lnTo>
                  <a:lnTo>
                    <a:pt x="579982" y="266563"/>
                  </a:lnTo>
                  <a:lnTo>
                    <a:pt x="552600" y="266563"/>
                  </a:lnTo>
                  <a:lnTo>
                    <a:pt x="430489" y="388652"/>
                  </a:lnTo>
                  <a:close/>
                </a:path>
                <a:path w="580390" h="655320">
                  <a:moveTo>
                    <a:pt x="103303" y="345079"/>
                  </a:moveTo>
                  <a:lnTo>
                    <a:pt x="71937" y="345079"/>
                  </a:lnTo>
                  <a:lnTo>
                    <a:pt x="71980" y="327908"/>
                  </a:lnTo>
                  <a:lnTo>
                    <a:pt x="72322" y="317797"/>
                  </a:lnTo>
                  <a:lnTo>
                    <a:pt x="72950" y="308318"/>
                  </a:lnTo>
                  <a:lnTo>
                    <a:pt x="73045" y="306886"/>
                  </a:lnTo>
                  <a:lnTo>
                    <a:pt x="88099" y="261672"/>
                  </a:lnTo>
                  <a:lnTo>
                    <a:pt x="123887" y="230184"/>
                  </a:lnTo>
                  <a:lnTo>
                    <a:pt x="160326" y="220457"/>
                  </a:lnTo>
                  <a:lnTo>
                    <a:pt x="298846" y="220457"/>
                  </a:lnTo>
                  <a:lnTo>
                    <a:pt x="304201" y="221039"/>
                  </a:lnTo>
                  <a:lnTo>
                    <a:pt x="304540" y="221039"/>
                  </a:lnTo>
                  <a:lnTo>
                    <a:pt x="349559" y="239933"/>
                  </a:lnTo>
                  <a:lnTo>
                    <a:pt x="362021" y="251585"/>
                  </a:lnTo>
                  <a:lnTo>
                    <a:pt x="290862" y="251585"/>
                  </a:lnTo>
                  <a:lnTo>
                    <a:pt x="285367" y="251741"/>
                  </a:lnTo>
                  <a:lnTo>
                    <a:pt x="162701" y="251741"/>
                  </a:lnTo>
                  <a:lnTo>
                    <a:pt x="158554" y="252101"/>
                  </a:lnTo>
                  <a:lnTo>
                    <a:pt x="118789" y="273082"/>
                  </a:lnTo>
                  <a:lnTo>
                    <a:pt x="103296" y="311049"/>
                  </a:lnTo>
                  <a:lnTo>
                    <a:pt x="103303" y="345079"/>
                  </a:lnTo>
                  <a:close/>
                </a:path>
                <a:path w="580390" h="655320">
                  <a:moveTo>
                    <a:pt x="346172" y="472992"/>
                  </a:moveTo>
                  <a:lnTo>
                    <a:pt x="302077" y="472992"/>
                  </a:lnTo>
                  <a:lnTo>
                    <a:pt x="354594" y="420475"/>
                  </a:lnTo>
                  <a:lnTo>
                    <a:pt x="354691" y="307960"/>
                  </a:lnTo>
                  <a:lnTo>
                    <a:pt x="336732" y="269970"/>
                  </a:lnTo>
                  <a:lnTo>
                    <a:pt x="312423" y="254827"/>
                  </a:lnTo>
                  <a:lnTo>
                    <a:pt x="312293" y="254827"/>
                  </a:lnTo>
                  <a:lnTo>
                    <a:pt x="305509" y="253355"/>
                  </a:lnTo>
                  <a:lnTo>
                    <a:pt x="298153" y="252101"/>
                  </a:lnTo>
                  <a:lnTo>
                    <a:pt x="290862" y="251585"/>
                  </a:lnTo>
                  <a:lnTo>
                    <a:pt x="362021" y="251585"/>
                  </a:lnTo>
                  <a:lnTo>
                    <a:pt x="383041" y="289890"/>
                  </a:lnTo>
                  <a:lnTo>
                    <a:pt x="385383" y="301280"/>
                  </a:lnTo>
                  <a:lnTo>
                    <a:pt x="385509" y="301895"/>
                  </a:lnTo>
                  <a:lnTo>
                    <a:pt x="386040" y="306886"/>
                  </a:lnTo>
                  <a:lnTo>
                    <a:pt x="386158" y="311049"/>
                  </a:lnTo>
                  <a:lnTo>
                    <a:pt x="386209" y="345391"/>
                  </a:lnTo>
                  <a:lnTo>
                    <a:pt x="386417" y="345391"/>
                  </a:lnTo>
                  <a:lnTo>
                    <a:pt x="386417" y="388652"/>
                  </a:lnTo>
                  <a:lnTo>
                    <a:pt x="430489" y="388652"/>
                  </a:lnTo>
                  <a:lnTo>
                    <a:pt x="346172" y="472992"/>
                  </a:lnTo>
                  <a:close/>
                </a:path>
                <a:path w="580390" h="655320">
                  <a:moveTo>
                    <a:pt x="570268" y="341439"/>
                  </a:moveTo>
                  <a:lnTo>
                    <a:pt x="566131" y="341439"/>
                  </a:lnTo>
                  <a:lnTo>
                    <a:pt x="564141" y="341042"/>
                  </a:lnTo>
                  <a:lnTo>
                    <a:pt x="552600" y="327908"/>
                  </a:lnTo>
                  <a:lnTo>
                    <a:pt x="552600" y="266563"/>
                  </a:lnTo>
                  <a:lnTo>
                    <a:pt x="579982" y="266563"/>
                  </a:lnTo>
                  <a:lnTo>
                    <a:pt x="579982" y="336118"/>
                  </a:lnTo>
                  <a:lnTo>
                    <a:pt x="577767" y="338332"/>
                  </a:lnTo>
                  <a:lnTo>
                    <a:pt x="576080" y="339460"/>
                  </a:lnTo>
                  <a:lnTo>
                    <a:pt x="572259" y="341042"/>
                  </a:lnTo>
                  <a:lnTo>
                    <a:pt x="570268" y="341439"/>
                  </a:lnTo>
                  <a:close/>
                </a:path>
                <a:path w="580390" h="655320">
                  <a:moveTo>
                    <a:pt x="17734" y="654998"/>
                  </a:moveTo>
                  <a:lnTo>
                    <a:pt x="13549" y="654998"/>
                  </a:lnTo>
                  <a:lnTo>
                    <a:pt x="11558" y="654598"/>
                  </a:lnTo>
                  <a:lnTo>
                    <a:pt x="0" y="637347"/>
                  </a:lnTo>
                  <a:lnTo>
                    <a:pt x="390" y="635354"/>
                  </a:lnTo>
                  <a:lnTo>
                    <a:pt x="1965" y="631522"/>
                  </a:lnTo>
                  <a:lnTo>
                    <a:pt x="3088" y="629830"/>
                  </a:lnTo>
                  <a:lnTo>
                    <a:pt x="71105" y="561804"/>
                  </a:lnTo>
                  <a:lnTo>
                    <a:pt x="71105" y="531957"/>
                  </a:lnTo>
                  <a:lnTo>
                    <a:pt x="71937" y="531957"/>
                  </a:lnTo>
                  <a:lnTo>
                    <a:pt x="71853" y="404158"/>
                  </a:lnTo>
                  <a:lnTo>
                    <a:pt x="71611" y="401489"/>
                  </a:lnTo>
                  <a:lnTo>
                    <a:pt x="71105" y="398844"/>
                  </a:lnTo>
                  <a:lnTo>
                    <a:pt x="71105" y="344663"/>
                  </a:lnTo>
                  <a:lnTo>
                    <a:pt x="71937" y="345079"/>
                  </a:lnTo>
                  <a:lnTo>
                    <a:pt x="103303" y="345079"/>
                  </a:lnTo>
                  <a:lnTo>
                    <a:pt x="103343" y="529565"/>
                  </a:lnTo>
                  <a:lnTo>
                    <a:pt x="147543" y="529565"/>
                  </a:lnTo>
                  <a:lnTo>
                    <a:pt x="25237" y="651874"/>
                  </a:lnTo>
                  <a:lnTo>
                    <a:pt x="23550" y="653006"/>
                  </a:lnTo>
                  <a:lnTo>
                    <a:pt x="19726" y="654598"/>
                  </a:lnTo>
                  <a:lnTo>
                    <a:pt x="17734" y="654998"/>
                  </a:lnTo>
                  <a:close/>
                </a:path>
                <a:path w="580390" h="655320">
                  <a:moveTo>
                    <a:pt x="386417" y="345391"/>
                  </a:moveTo>
                  <a:lnTo>
                    <a:pt x="386209" y="345391"/>
                  </a:lnTo>
                  <a:lnTo>
                    <a:pt x="386521" y="345079"/>
                  </a:lnTo>
                  <a:lnTo>
                    <a:pt x="386417" y="345391"/>
                  </a:lnTo>
                  <a:close/>
                </a:path>
                <a:path w="580390" h="655320">
                  <a:moveTo>
                    <a:pt x="147543" y="529565"/>
                  </a:moveTo>
                  <a:lnTo>
                    <a:pt x="103343" y="529565"/>
                  </a:lnTo>
                  <a:lnTo>
                    <a:pt x="221065" y="411843"/>
                  </a:lnTo>
                  <a:lnTo>
                    <a:pt x="222912" y="410016"/>
                  </a:lnTo>
                  <a:lnTo>
                    <a:pt x="225082" y="408735"/>
                  </a:lnTo>
                  <a:lnTo>
                    <a:pt x="230408" y="407165"/>
                  </a:lnTo>
                  <a:lnTo>
                    <a:pt x="232584" y="407165"/>
                  </a:lnTo>
                  <a:lnTo>
                    <a:pt x="246336" y="417147"/>
                  </a:lnTo>
                  <a:lnTo>
                    <a:pt x="275180" y="446057"/>
                  </a:lnTo>
                  <a:lnTo>
                    <a:pt x="231049" y="446057"/>
                  </a:lnTo>
                  <a:lnTo>
                    <a:pt x="147543" y="529565"/>
                  </a:lnTo>
                  <a:close/>
                </a:path>
                <a:path w="580390" h="655320">
                  <a:moveTo>
                    <a:pt x="302429" y="510720"/>
                  </a:moveTo>
                  <a:lnTo>
                    <a:pt x="288870" y="502319"/>
                  </a:lnTo>
                  <a:lnTo>
                    <a:pt x="287145" y="501617"/>
                  </a:lnTo>
                  <a:lnTo>
                    <a:pt x="285619" y="500612"/>
                  </a:lnTo>
                  <a:lnTo>
                    <a:pt x="231049" y="446057"/>
                  </a:lnTo>
                  <a:lnTo>
                    <a:pt x="275180" y="446057"/>
                  </a:lnTo>
                  <a:lnTo>
                    <a:pt x="302077" y="472992"/>
                  </a:lnTo>
                  <a:lnTo>
                    <a:pt x="346172" y="472992"/>
                  </a:lnTo>
                  <a:lnTo>
                    <a:pt x="311390" y="507779"/>
                  </a:lnTo>
                  <a:lnTo>
                    <a:pt x="309384" y="509016"/>
                  </a:lnTo>
                  <a:lnTo>
                    <a:pt x="304778" y="510527"/>
                  </a:lnTo>
                  <a:lnTo>
                    <a:pt x="302429" y="510720"/>
                  </a:lnTo>
                  <a:close/>
                </a:path>
              </a:pathLst>
            </a:custGeom>
            <a:solidFill>
              <a:srgbClr val="041C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8934298" y="6420977"/>
            <a:ext cx="1562100" cy="1562100"/>
            <a:chOff x="8934298" y="6420977"/>
            <a:chExt cx="1562100" cy="1562100"/>
          </a:xfrm>
        </p:grpSpPr>
        <p:sp>
          <p:nvSpPr>
            <p:cNvPr id="19" name="object 19"/>
            <p:cNvSpPr/>
            <p:nvPr/>
          </p:nvSpPr>
          <p:spPr>
            <a:xfrm>
              <a:off x="9029547" y="6516227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647" y="1371264"/>
                  </a:moveTo>
                  <a:lnTo>
                    <a:pt x="636680" y="1369543"/>
                  </a:lnTo>
                  <a:lnTo>
                    <a:pt x="588642" y="1364456"/>
                  </a:lnTo>
                  <a:lnTo>
                    <a:pt x="541649" y="1356119"/>
                  </a:lnTo>
                  <a:lnTo>
                    <a:pt x="495818" y="1344649"/>
                  </a:lnTo>
                  <a:lnTo>
                    <a:pt x="451265" y="1330161"/>
                  </a:lnTo>
                  <a:lnTo>
                    <a:pt x="408105" y="1312772"/>
                  </a:lnTo>
                  <a:lnTo>
                    <a:pt x="366454" y="1292597"/>
                  </a:lnTo>
                  <a:lnTo>
                    <a:pt x="326429" y="1269753"/>
                  </a:lnTo>
                  <a:lnTo>
                    <a:pt x="288145" y="1244355"/>
                  </a:lnTo>
                  <a:lnTo>
                    <a:pt x="251719" y="1216520"/>
                  </a:lnTo>
                  <a:lnTo>
                    <a:pt x="217267" y="1186363"/>
                  </a:lnTo>
                  <a:lnTo>
                    <a:pt x="184904" y="1154001"/>
                  </a:lnTo>
                  <a:lnTo>
                    <a:pt x="154747" y="1119550"/>
                  </a:lnTo>
                  <a:lnTo>
                    <a:pt x="126911" y="1083125"/>
                  </a:lnTo>
                  <a:lnTo>
                    <a:pt x="101512" y="1044843"/>
                  </a:lnTo>
                  <a:lnTo>
                    <a:pt x="78668" y="1004820"/>
                  </a:lnTo>
                  <a:lnTo>
                    <a:pt x="58493" y="963172"/>
                  </a:lnTo>
                  <a:lnTo>
                    <a:pt x="41103" y="920014"/>
                  </a:lnTo>
                  <a:lnTo>
                    <a:pt x="26615" y="875463"/>
                  </a:lnTo>
                  <a:lnTo>
                    <a:pt x="15145" y="829635"/>
                  </a:lnTo>
                  <a:lnTo>
                    <a:pt x="6808" y="782645"/>
                  </a:lnTo>
                  <a:lnTo>
                    <a:pt x="1721" y="734611"/>
                  </a:lnTo>
                  <a:lnTo>
                    <a:pt x="0" y="685647"/>
                  </a:lnTo>
                  <a:lnTo>
                    <a:pt x="1721" y="636680"/>
                  </a:lnTo>
                  <a:lnTo>
                    <a:pt x="6808" y="588642"/>
                  </a:lnTo>
                  <a:lnTo>
                    <a:pt x="15145" y="541649"/>
                  </a:lnTo>
                  <a:lnTo>
                    <a:pt x="26615" y="495818"/>
                  </a:lnTo>
                  <a:lnTo>
                    <a:pt x="41103" y="451265"/>
                  </a:lnTo>
                  <a:lnTo>
                    <a:pt x="58493" y="408105"/>
                  </a:lnTo>
                  <a:lnTo>
                    <a:pt x="78668" y="366454"/>
                  </a:lnTo>
                  <a:lnTo>
                    <a:pt x="101512" y="326429"/>
                  </a:lnTo>
                  <a:lnTo>
                    <a:pt x="126911" y="288145"/>
                  </a:lnTo>
                  <a:lnTo>
                    <a:pt x="154747" y="251719"/>
                  </a:lnTo>
                  <a:lnTo>
                    <a:pt x="184904" y="217267"/>
                  </a:lnTo>
                  <a:lnTo>
                    <a:pt x="217267" y="184904"/>
                  </a:lnTo>
                  <a:lnTo>
                    <a:pt x="251719" y="154747"/>
                  </a:lnTo>
                  <a:lnTo>
                    <a:pt x="288145" y="126911"/>
                  </a:lnTo>
                  <a:lnTo>
                    <a:pt x="326429" y="101512"/>
                  </a:lnTo>
                  <a:lnTo>
                    <a:pt x="366454" y="78668"/>
                  </a:lnTo>
                  <a:lnTo>
                    <a:pt x="408105" y="58493"/>
                  </a:lnTo>
                  <a:lnTo>
                    <a:pt x="451265" y="41103"/>
                  </a:lnTo>
                  <a:lnTo>
                    <a:pt x="495818" y="26615"/>
                  </a:lnTo>
                  <a:lnTo>
                    <a:pt x="541649" y="15145"/>
                  </a:lnTo>
                  <a:lnTo>
                    <a:pt x="588642" y="6808"/>
                  </a:lnTo>
                  <a:lnTo>
                    <a:pt x="636680" y="1721"/>
                  </a:lnTo>
                  <a:lnTo>
                    <a:pt x="685647" y="0"/>
                  </a:lnTo>
                  <a:lnTo>
                    <a:pt x="734611" y="1721"/>
                  </a:lnTo>
                  <a:lnTo>
                    <a:pt x="782645" y="6808"/>
                  </a:lnTo>
                  <a:lnTo>
                    <a:pt x="829635" y="15145"/>
                  </a:lnTo>
                  <a:lnTo>
                    <a:pt x="875463" y="26615"/>
                  </a:lnTo>
                  <a:lnTo>
                    <a:pt x="920014" y="41103"/>
                  </a:lnTo>
                  <a:lnTo>
                    <a:pt x="963172" y="58493"/>
                  </a:lnTo>
                  <a:lnTo>
                    <a:pt x="1004820" y="78668"/>
                  </a:lnTo>
                  <a:lnTo>
                    <a:pt x="1044843" y="101512"/>
                  </a:lnTo>
                  <a:lnTo>
                    <a:pt x="1083125" y="126911"/>
                  </a:lnTo>
                  <a:lnTo>
                    <a:pt x="1119550" y="154747"/>
                  </a:lnTo>
                  <a:lnTo>
                    <a:pt x="1154001" y="184904"/>
                  </a:lnTo>
                  <a:lnTo>
                    <a:pt x="1186363" y="217267"/>
                  </a:lnTo>
                  <a:lnTo>
                    <a:pt x="1216520" y="251719"/>
                  </a:lnTo>
                  <a:lnTo>
                    <a:pt x="1244355" y="288145"/>
                  </a:lnTo>
                  <a:lnTo>
                    <a:pt x="1269753" y="326429"/>
                  </a:lnTo>
                  <a:lnTo>
                    <a:pt x="1292597" y="366454"/>
                  </a:lnTo>
                  <a:lnTo>
                    <a:pt x="1312772" y="408105"/>
                  </a:lnTo>
                  <a:lnTo>
                    <a:pt x="1330161" y="451265"/>
                  </a:lnTo>
                  <a:lnTo>
                    <a:pt x="1344649" y="495818"/>
                  </a:lnTo>
                  <a:lnTo>
                    <a:pt x="1356119" y="541649"/>
                  </a:lnTo>
                  <a:lnTo>
                    <a:pt x="1364456" y="588642"/>
                  </a:lnTo>
                  <a:lnTo>
                    <a:pt x="1369543" y="636680"/>
                  </a:lnTo>
                  <a:lnTo>
                    <a:pt x="1371264" y="685647"/>
                  </a:lnTo>
                  <a:lnTo>
                    <a:pt x="1369543" y="734611"/>
                  </a:lnTo>
                  <a:lnTo>
                    <a:pt x="1364456" y="782645"/>
                  </a:lnTo>
                  <a:lnTo>
                    <a:pt x="1356119" y="829635"/>
                  </a:lnTo>
                  <a:lnTo>
                    <a:pt x="1344649" y="875463"/>
                  </a:lnTo>
                  <a:lnTo>
                    <a:pt x="1330161" y="920014"/>
                  </a:lnTo>
                  <a:lnTo>
                    <a:pt x="1312772" y="963172"/>
                  </a:lnTo>
                  <a:lnTo>
                    <a:pt x="1292597" y="1004820"/>
                  </a:lnTo>
                  <a:lnTo>
                    <a:pt x="1269753" y="1044843"/>
                  </a:lnTo>
                  <a:lnTo>
                    <a:pt x="1244355" y="1083125"/>
                  </a:lnTo>
                  <a:lnTo>
                    <a:pt x="1216520" y="1119550"/>
                  </a:lnTo>
                  <a:lnTo>
                    <a:pt x="1186363" y="1154001"/>
                  </a:lnTo>
                  <a:lnTo>
                    <a:pt x="1154001" y="1186363"/>
                  </a:lnTo>
                  <a:lnTo>
                    <a:pt x="1119550" y="1216520"/>
                  </a:lnTo>
                  <a:lnTo>
                    <a:pt x="1083125" y="1244355"/>
                  </a:lnTo>
                  <a:lnTo>
                    <a:pt x="1044843" y="1269753"/>
                  </a:lnTo>
                  <a:lnTo>
                    <a:pt x="1004820" y="1292597"/>
                  </a:lnTo>
                  <a:lnTo>
                    <a:pt x="963172" y="1312772"/>
                  </a:lnTo>
                  <a:lnTo>
                    <a:pt x="920014" y="1330161"/>
                  </a:lnTo>
                  <a:lnTo>
                    <a:pt x="875463" y="1344649"/>
                  </a:lnTo>
                  <a:lnTo>
                    <a:pt x="829635" y="1356119"/>
                  </a:lnTo>
                  <a:lnTo>
                    <a:pt x="782645" y="1364456"/>
                  </a:lnTo>
                  <a:lnTo>
                    <a:pt x="734611" y="1369543"/>
                  </a:lnTo>
                  <a:lnTo>
                    <a:pt x="685647" y="1371264"/>
                  </a:lnTo>
                  <a:close/>
                </a:path>
              </a:pathLst>
            </a:custGeom>
            <a:solidFill>
              <a:srgbClr val="17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29548" y="6516227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577" y="0"/>
                  </a:moveTo>
                  <a:lnTo>
                    <a:pt x="636615" y="1721"/>
                  </a:lnTo>
                  <a:lnTo>
                    <a:pt x="588583" y="6808"/>
                  </a:lnTo>
                  <a:lnTo>
                    <a:pt x="541597" y="15144"/>
                  </a:lnTo>
                  <a:lnTo>
                    <a:pt x="495771" y="26613"/>
                  </a:lnTo>
                  <a:lnTo>
                    <a:pt x="451222" y="41100"/>
                  </a:lnTo>
                  <a:lnTo>
                    <a:pt x="408067" y="58488"/>
                  </a:lnTo>
                  <a:lnTo>
                    <a:pt x="366421" y="78662"/>
                  </a:lnTo>
                  <a:lnTo>
                    <a:pt x="326400" y="101505"/>
                  </a:lnTo>
                  <a:lnTo>
                    <a:pt x="288120" y="126901"/>
                  </a:lnTo>
                  <a:lnTo>
                    <a:pt x="251698" y="154734"/>
                  </a:lnTo>
                  <a:lnTo>
                    <a:pt x="217249" y="184889"/>
                  </a:lnTo>
                  <a:lnTo>
                    <a:pt x="184889" y="217249"/>
                  </a:lnTo>
                  <a:lnTo>
                    <a:pt x="154734" y="251698"/>
                  </a:lnTo>
                  <a:lnTo>
                    <a:pt x="126901" y="288120"/>
                  </a:lnTo>
                  <a:lnTo>
                    <a:pt x="101505" y="326400"/>
                  </a:lnTo>
                  <a:lnTo>
                    <a:pt x="78662" y="366421"/>
                  </a:lnTo>
                  <a:lnTo>
                    <a:pt x="58488" y="408067"/>
                  </a:lnTo>
                  <a:lnTo>
                    <a:pt x="41100" y="451222"/>
                  </a:lnTo>
                  <a:lnTo>
                    <a:pt x="26613" y="495771"/>
                  </a:lnTo>
                  <a:lnTo>
                    <a:pt x="15144" y="541597"/>
                  </a:lnTo>
                  <a:lnTo>
                    <a:pt x="6808" y="588583"/>
                  </a:lnTo>
                  <a:lnTo>
                    <a:pt x="1721" y="636615"/>
                  </a:lnTo>
                  <a:lnTo>
                    <a:pt x="0" y="685577"/>
                  </a:lnTo>
                  <a:lnTo>
                    <a:pt x="1721" y="734538"/>
                  </a:lnTo>
                  <a:lnTo>
                    <a:pt x="6808" y="782569"/>
                  </a:lnTo>
                  <a:lnTo>
                    <a:pt x="15144" y="829556"/>
                  </a:lnTo>
                  <a:lnTo>
                    <a:pt x="26613" y="875381"/>
                  </a:lnTo>
                  <a:lnTo>
                    <a:pt x="41100" y="919930"/>
                  </a:lnTo>
                  <a:lnTo>
                    <a:pt x="58488" y="963085"/>
                  </a:lnTo>
                  <a:lnTo>
                    <a:pt x="78662" y="1004731"/>
                  </a:lnTo>
                  <a:lnTo>
                    <a:pt x="101505" y="1044752"/>
                  </a:lnTo>
                  <a:lnTo>
                    <a:pt x="126901" y="1083031"/>
                  </a:lnTo>
                  <a:lnTo>
                    <a:pt x="154734" y="1119454"/>
                  </a:lnTo>
                  <a:lnTo>
                    <a:pt x="184889" y="1153903"/>
                  </a:lnTo>
                  <a:lnTo>
                    <a:pt x="217249" y="1186263"/>
                  </a:lnTo>
                  <a:lnTo>
                    <a:pt x="251698" y="1216417"/>
                  </a:lnTo>
                  <a:lnTo>
                    <a:pt x="288120" y="1244251"/>
                  </a:lnTo>
                  <a:lnTo>
                    <a:pt x="326400" y="1269647"/>
                  </a:lnTo>
                  <a:lnTo>
                    <a:pt x="366421" y="1292490"/>
                  </a:lnTo>
                  <a:lnTo>
                    <a:pt x="408067" y="1312663"/>
                  </a:lnTo>
                  <a:lnTo>
                    <a:pt x="451222" y="1330051"/>
                  </a:lnTo>
                  <a:lnTo>
                    <a:pt x="495771" y="1344538"/>
                  </a:lnTo>
                  <a:lnTo>
                    <a:pt x="541597" y="1356008"/>
                  </a:lnTo>
                  <a:lnTo>
                    <a:pt x="588583" y="1364344"/>
                  </a:lnTo>
                  <a:lnTo>
                    <a:pt x="636615" y="1369431"/>
                  </a:lnTo>
                  <a:lnTo>
                    <a:pt x="685577" y="1371152"/>
                  </a:lnTo>
                  <a:lnTo>
                    <a:pt x="734538" y="1369431"/>
                  </a:lnTo>
                  <a:lnTo>
                    <a:pt x="782569" y="1364344"/>
                  </a:lnTo>
                  <a:lnTo>
                    <a:pt x="829556" y="1356008"/>
                  </a:lnTo>
                  <a:lnTo>
                    <a:pt x="875381" y="1344538"/>
                  </a:lnTo>
                  <a:lnTo>
                    <a:pt x="919930" y="1330051"/>
                  </a:lnTo>
                  <a:lnTo>
                    <a:pt x="963085" y="1312663"/>
                  </a:lnTo>
                  <a:lnTo>
                    <a:pt x="1004731" y="1292490"/>
                  </a:lnTo>
                  <a:lnTo>
                    <a:pt x="1044752" y="1269647"/>
                  </a:lnTo>
                  <a:lnTo>
                    <a:pt x="1083031" y="1244251"/>
                  </a:lnTo>
                  <a:lnTo>
                    <a:pt x="1119454" y="1216417"/>
                  </a:lnTo>
                  <a:lnTo>
                    <a:pt x="1153903" y="1186263"/>
                  </a:lnTo>
                  <a:lnTo>
                    <a:pt x="1186263" y="1153903"/>
                  </a:lnTo>
                  <a:lnTo>
                    <a:pt x="1216417" y="1119454"/>
                  </a:lnTo>
                  <a:lnTo>
                    <a:pt x="1244251" y="1083031"/>
                  </a:lnTo>
                  <a:lnTo>
                    <a:pt x="1269647" y="1044752"/>
                  </a:lnTo>
                  <a:lnTo>
                    <a:pt x="1292490" y="1004731"/>
                  </a:lnTo>
                  <a:lnTo>
                    <a:pt x="1312663" y="963085"/>
                  </a:lnTo>
                  <a:lnTo>
                    <a:pt x="1330051" y="919930"/>
                  </a:lnTo>
                  <a:lnTo>
                    <a:pt x="1344538" y="875381"/>
                  </a:lnTo>
                  <a:lnTo>
                    <a:pt x="1356008" y="829556"/>
                  </a:lnTo>
                  <a:lnTo>
                    <a:pt x="1364344" y="782569"/>
                  </a:lnTo>
                  <a:lnTo>
                    <a:pt x="1369431" y="734538"/>
                  </a:lnTo>
                  <a:lnTo>
                    <a:pt x="1371152" y="685577"/>
                  </a:lnTo>
                  <a:lnTo>
                    <a:pt x="1369431" y="636615"/>
                  </a:lnTo>
                  <a:lnTo>
                    <a:pt x="1364344" y="588583"/>
                  </a:lnTo>
                  <a:lnTo>
                    <a:pt x="1356008" y="541597"/>
                  </a:lnTo>
                  <a:lnTo>
                    <a:pt x="1344538" y="495771"/>
                  </a:lnTo>
                  <a:lnTo>
                    <a:pt x="1330051" y="451222"/>
                  </a:lnTo>
                  <a:lnTo>
                    <a:pt x="1312663" y="408067"/>
                  </a:lnTo>
                  <a:lnTo>
                    <a:pt x="1292490" y="366421"/>
                  </a:lnTo>
                  <a:lnTo>
                    <a:pt x="1269647" y="326400"/>
                  </a:lnTo>
                  <a:lnTo>
                    <a:pt x="1244251" y="288120"/>
                  </a:lnTo>
                  <a:lnTo>
                    <a:pt x="1216417" y="251698"/>
                  </a:lnTo>
                  <a:lnTo>
                    <a:pt x="1186263" y="217249"/>
                  </a:lnTo>
                  <a:lnTo>
                    <a:pt x="1153903" y="184889"/>
                  </a:lnTo>
                  <a:lnTo>
                    <a:pt x="1119454" y="154734"/>
                  </a:lnTo>
                  <a:lnTo>
                    <a:pt x="1083031" y="126901"/>
                  </a:lnTo>
                  <a:lnTo>
                    <a:pt x="1044752" y="101505"/>
                  </a:lnTo>
                  <a:lnTo>
                    <a:pt x="1004731" y="78662"/>
                  </a:lnTo>
                  <a:lnTo>
                    <a:pt x="963085" y="58488"/>
                  </a:lnTo>
                  <a:lnTo>
                    <a:pt x="919930" y="41100"/>
                  </a:lnTo>
                  <a:lnTo>
                    <a:pt x="875381" y="26613"/>
                  </a:lnTo>
                  <a:lnTo>
                    <a:pt x="829556" y="15144"/>
                  </a:lnTo>
                  <a:lnTo>
                    <a:pt x="782569" y="6808"/>
                  </a:lnTo>
                  <a:lnTo>
                    <a:pt x="734538" y="1721"/>
                  </a:lnTo>
                  <a:lnTo>
                    <a:pt x="685577" y="0"/>
                  </a:lnTo>
                </a:path>
              </a:pathLst>
            </a:custGeom>
            <a:ln w="190500">
              <a:solidFill>
                <a:srgbClr val="041C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422371" y="6902957"/>
              <a:ext cx="561975" cy="257810"/>
            </a:xfrm>
            <a:custGeom>
              <a:avLst/>
              <a:gdLst/>
              <a:ahLst/>
              <a:cxnLst/>
              <a:rect l="l" t="t" r="r" b="b"/>
              <a:pathLst>
                <a:path w="561975" h="257809">
                  <a:moveTo>
                    <a:pt x="79209" y="233324"/>
                  </a:moveTo>
                  <a:lnTo>
                    <a:pt x="72263" y="226390"/>
                  </a:lnTo>
                  <a:lnTo>
                    <a:pt x="6934" y="226390"/>
                  </a:lnTo>
                  <a:lnTo>
                    <a:pt x="0" y="233324"/>
                  </a:lnTo>
                  <a:lnTo>
                    <a:pt x="0" y="250291"/>
                  </a:lnTo>
                  <a:lnTo>
                    <a:pt x="6934" y="257238"/>
                  </a:lnTo>
                  <a:lnTo>
                    <a:pt x="63779" y="257238"/>
                  </a:lnTo>
                  <a:lnTo>
                    <a:pt x="72263" y="257238"/>
                  </a:lnTo>
                  <a:lnTo>
                    <a:pt x="79209" y="250291"/>
                  </a:lnTo>
                  <a:lnTo>
                    <a:pt x="79209" y="233324"/>
                  </a:lnTo>
                  <a:close/>
                </a:path>
                <a:path w="561975" h="257809">
                  <a:moveTo>
                    <a:pt x="295871" y="6946"/>
                  </a:moveTo>
                  <a:lnTo>
                    <a:pt x="288925" y="0"/>
                  </a:lnTo>
                  <a:lnTo>
                    <a:pt x="271957" y="0"/>
                  </a:lnTo>
                  <a:lnTo>
                    <a:pt x="265023" y="6946"/>
                  </a:lnTo>
                  <a:lnTo>
                    <a:pt x="265023" y="72275"/>
                  </a:lnTo>
                  <a:lnTo>
                    <a:pt x="271957" y="79222"/>
                  </a:lnTo>
                  <a:lnTo>
                    <a:pt x="280441" y="79222"/>
                  </a:lnTo>
                  <a:lnTo>
                    <a:pt x="288925" y="79222"/>
                  </a:lnTo>
                  <a:lnTo>
                    <a:pt x="295871" y="72275"/>
                  </a:lnTo>
                  <a:lnTo>
                    <a:pt x="295871" y="6946"/>
                  </a:lnTo>
                  <a:close/>
                </a:path>
                <a:path w="561975" h="257809">
                  <a:moveTo>
                    <a:pt x="561975" y="228777"/>
                  </a:moveTo>
                  <a:lnTo>
                    <a:pt x="559587" y="226390"/>
                  </a:lnTo>
                  <a:lnTo>
                    <a:pt x="494258" y="226390"/>
                  </a:lnTo>
                  <a:lnTo>
                    <a:pt x="487311" y="233324"/>
                  </a:lnTo>
                  <a:lnTo>
                    <a:pt x="487311" y="250291"/>
                  </a:lnTo>
                  <a:lnTo>
                    <a:pt x="494258" y="257238"/>
                  </a:lnTo>
                  <a:lnTo>
                    <a:pt x="559587" y="257238"/>
                  </a:lnTo>
                  <a:lnTo>
                    <a:pt x="561975" y="254850"/>
                  </a:lnTo>
                  <a:lnTo>
                    <a:pt x="561975" y="228777"/>
                  </a:lnTo>
                  <a:close/>
                </a:path>
              </a:pathLst>
            </a:custGeom>
            <a:solidFill>
              <a:srgbClr val="041C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5570" y="6981786"/>
              <a:ext cx="68029" cy="6656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5592" y="6981786"/>
              <a:ext cx="68029" cy="6656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526028" y="7009637"/>
              <a:ext cx="362585" cy="466725"/>
            </a:xfrm>
            <a:custGeom>
              <a:avLst/>
              <a:gdLst/>
              <a:ahLst/>
              <a:cxnLst/>
              <a:rect l="l" t="t" r="r" b="b"/>
              <a:pathLst>
                <a:path w="362584" h="466725">
                  <a:moveTo>
                    <a:pt x="296265" y="442734"/>
                  </a:moveTo>
                  <a:lnTo>
                    <a:pt x="289318" y="435787"/>
                  </a:lnTo>
                  <a:lnTo>
                    <a:pt x="72898" y="435787"/>
                  </a:lnTo>
                  <a:lnTo>
                    <a:pt x="65951" y="442734"/>
                  </a:lnTo>
                  <a:lnTo>
                    <a:pt x="65951" y="459701"/>
                  </a:lnTo>
                  <a:lnTo>
                    <a:pt x="72898" y="466636"/>
                  </a:lnTo>
                  <a:lnTo>
                    <a:pt x="280911" y="466636"/>
                  </a:lnTo>
                  <a:lnTo>
                    <a:pt x="289394" y="466636"/>
                  </a:lnTo>
                  <a:lnTo>
                    <a:pt x="296265" y="459701"/>
                  </a:lnTo>
                  <a:lnTo>
                    <a:pt x="296265" y="442734"/>
                  </a:lnTo>
                  <a:close/>
                </a:path>
                <a:path w="362584" h="466725">
                  <a:moveTo>
                    <a:pt x="362216" y="177711"/>
                  </a:moveTo>
                  <a:lnTo>
                    <a:pt x="355612" y="132384"/>
                  </a:lnTo>
                  <a:lnTo>
                    <a:pt x="338366" y="91249"/>
                  </a:lnTo>
                  <a:lnTo>
                    <a:pt x="331355" y="81864"/>
                  </a:lnTo>
                  <a:lnTo>
                    <a:pt x="331355" y="177711"/>
                  </a:lnTo>
                  <a:lnTo>
                    <a:pt x="331266" y="180721"/>
                  </a:lnTo>
                  <a:lnTo>
                    <a:pt x="329730" y="203631"/>
                  </a:lnTo>
                  <a:lnTo>
                    <a:pt x="323875" y="228053"/>
                  </a:lnTo>
                  <a:lnTo>
                    <a:pt x="313969" y="251129"/>
                  </a:lnTo>
                  <a:lnTo>
                    <a:pt x="285356" y="295325"/>
                  </a:lnTo>
                  <a:lnTo>
                    <a:pt x="274269" y="320624"/>
                  </a:lnTo>
                  <a:lnTo>
                    <a:pt x="274167" y="321005"/>
                  </a:lnTo>
                  <a:lnTo>
                    <a:pt x="267042" y="347814"/>
                  </a:lnTo>
                  <a:lnTo>
                    <a:pt x="266992" y="348373"/>
                  </a:lnTo>
                  <a:lnTo>
                    <a:pt x="263867" y="376326"/>
                  </a:lnTo>
                  <a:lnTo>
                    <a:pt x="98501" y="376326"/>
                  </a:lnTo>
                  <a:lnTo>
                    <a:pt x="95161" y="348373"/>
                  </a:lnTo>
                  <a:lnTo>
                    <a:pt x="87541" y="321005"/>
                  </a:lnTo>
                  <a:lnTo>
                    <a:pt x="75730" y="294551"/>
                  </a:lnTo>
                  <a:lnTo>
                    <a:pt x="59855" y="269341"/>
                  </a:lnTo>
                  <a:lnTo>
                    <a:pt x="47371" y="249110"/>
                  </a:lnTo>
                  <a:lnTo>
                    <a:pt x="38303" y="227406"/>
                  </a:lnTo>
                  <a:lnTo>
                    <a:pt x="32791" y="204495"/>
                  </a:lnTo>
                  <a:lnTo>
                    <a:pt x="32727" y="203631"/>
                  </a:lnTo>
                  <a:lnTo>
                    <a:pt x="30937" y="180721"/>
                  </a:lnTo>
                  <a:lnTo>
                    <a:pt x="43192" y="121005"/>
                  </a:lnTo>
                  <a:lnTo>
                    <a:pt x="78371" y="71196"/>
                  </a:lnTo>
                  <a:lnTo>
                    <a:pt x="130314" y="39243"/>
                  </a:lnTo>
                  <a:lnTo>
                    <a:pt x="190830" y="30772"/>
                  </a:lnTo>
                  <a:lnTo>
                    <a:pt x="235115" y="40462"/>
                  </a:lnTo>
                  <a:lnTo>
                    <a:pt x="273469" y="62306"/>
                  </a:lnTo>
                  <a:lnTo>
                    <a:pt x="303720" y="94043"/>
                  </a:lnTo>
                  <a:lnTo>
                    <a:pt x="323761" y="133413"/>
                  </a:lnTo>
                  <a:lnTo>
                    <a:pt x="331355" y="177711"/>
                  </a:lnTo>
                  <a:lnTo>
                    <a:pt x="331355" y="81864"/>
                  </a:lnTo>
                  <a:lnTo>
                    <a:pt x="281444" y="30772"/>
                  </a:lnTo>
                  <a:lnTo>
                    <a:pt x="237617" y="8686"/>
                  </a:lnTo>
                  <a:lnTo>
                    <a:pt x="192671" y="0"/>
                  </a:lnTo>
                  <a:lnTo>
                    <a:pt x="155359" y="1422"/>
                  </a:lnTo>
                  <a:lnTo>
                    <a:pt x="86753" y="26111"/>
                  </a:lnTo>
                  <a:lnTo>
                    <a:pt x="32905" y="76758"/>
                  </a:lnTo>
                  <a:lnTo>
                    <a:pt x="3822" y="143903"/>
                  </a:lnTo>
                  <a:lnTo>
                    <a:pt x="0" y="180721"/>
                  </a:lnTo>
                  <a:lnTo>
                    <a:pt x="2247" y="209359"/>
                  </a:lnTo>
                  <a:lnTo>
                    <a:pt x="8915" y="236969"/>
                  </a:lnTo>
                  <a:lnTo>
                    <a:pt x="19850" y="263156"/>
                  </a:lnTo>
                  <a:lnTo>
                    <a:pt x="34937" y="287540"/>
                  </a:lnTo>
                  <a:lnTo>
                    <a:pt x="49110" y="310184"/>
                  </a:lnTo>
                  <a:lnTo>
                    <a:pt x="59372" y="333908"/>
                  </a:lnTo>
                  <a:lnTo>
                    <a:pt x="65620" y="358406"/>
                  </a:lnTo>
                  <a:lnTo>
                    <a:pt x="67729" y="383336"/>
                  </a:lnTo>
                  <a:lnTo>
                    <a:pt x="67729" y="400227"/>
                  </a:lnTo>
                  <a:lnTo>
                    <a:pt x="74663" y="407174"/>
                  </a:lnTo>
                  <a:lnTo>
                    <a:pt x="287629" y="407174"/>
                  </a:lnTo>
                  <a:lnTo>
                    <a:pt x="294487" y="400227"/>
                  </a:lnTo>
                  <a:lnTo>
                    <a:pt x="294601" y="383336"/>
                  </a:lnTo>
                  <a:lnTo>
                    <a:pt x="295135" y="376326"/>
                  </a:lnTo>
                  <a:lnTo>
                    <a:pt x="302323" y="333908"/>
                  </a:lnTo>
                  <a:lnTo>
                    <a:pt x="324497" y="291401"/>
                  </a:lnTo>
                  <a:lnTo>
                    <a:pt x="341185" y="265658"/>
                  </a:lnTo>
                  <a:lnTo>
                    <a:pt x="353123" y="237858"/>
                  </a:lnTo>
                  <a:lnTo>
                    <a:pt x="360184" y="208407"/>
                  </a:lnTo>
                  <a:lnTo>
                    <a:pt x="362216" y="177711"/>
                  </a:lnTo>
                  <a:close/>
                </a:path>
              </a:pathLst>
            </a:custGeom>
            <a:solidFill>
              <a:srgbClr val="041C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18518" y="7500493"/>
              <a:ext cx="177170" cy="11585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17515" y="7174845"/>
              <a:ext cx="179407" cy="24196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0814283" y="2177184"/>
            <a:ext cx="5950585" cy="27260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25"/>
              </a:spcBef>
            </a:pPr>
            <a:r>
              <a:rPr sz="3350" b="1" spc="355" dirty="0">
                <a:solidFill>
                  <a:srgbClr val="17E3B1"/>
                </a:solidFill>
                <a:latin typeface="Arial Narrow"/>
                <a:cs typeface="Arial Narrow"/>
              </a:rPr>
              <a:t>TOTAL</a:t>
            </a:r>
            <a:r>
              <a:rPr sz="3350" b="1" spc="-125" dirty="0">
                <a:solidFill>
                  <a:srgbClr val="17E3B1"/>
                </a:solidFill>
                <a:latin typeface="Arial Narrow"/>
                <a:cs typeface="Arial Narrow"/>
              </a:rPr>
              <a:t> </a:t>
            </a:r>
            <a:r>
              <a:rPr sz="3350" b="1" spc="380" dirty="0">
                <a:solidFill>
                  <a:srgbClr val="17E3B1"/>
                </a:solidFill>
                <a:latin typeface="Arial Narrow"/>
                <a:cs typeface="Arial Narrow"/>
              </a:rPr>
              <a:t>CHARGES</a:t>
            </a:r>
            <a:endParaRPr sz="3350">
              <a:latin typeface="Arial Narrow"/>
              <a:cs typeface="Arial Narrow"/>
            </a:endParaRPr>
          </a:p>
          <a:p>
            <a:pPr marL="12700" marR="5080">
              <a:lnSpc>
                <a:spcPct val="114700"/>
              </a:lnSpc>
              <a:spcBef>
                <a:spcPts val="1520"/>
              </a:spcBef>
            </a:pPr>
            <a:r>
              <a:rPr sz="1900" spc="170" dirty="0">
                <a:solidFill>
                  <a:srgbClr val="FFFFFF"/>
                </a:solidFill>
                <a:latin typeface="Arial Narrow"/>
                <a:cs typeface="Arial Narrow"/>
              </a:rPr>
              <a:t>Converted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65" dirty="0">
                <a:solidFill>
                  <a:srgbClr val="FFFFFF"/>
                </a:solidFill>
                <a:latin typeface="Arial Narrow"/>
                <a:cs typeface="Arial Narrow"/>
              </a:rPr>
              <a:t>the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40" dirty="0">
                <a:solidFill>
                  <a:srgbClr val="FFFFFF"/>
                </a:solidFill>
                <a:latin typeface="Arial Narrow"/>
                <a:cs typeface="Arial Narrow"/>
              </a:rPr>
              <a:t>'Total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65" dirty="0">
                <a:solidFill>
                  <a:srgbClr val="FFFFFF"/>
                </a:solidFill>
                <a:latin typeface="Arial Narrow"/>
                <a:cs typeface="Arial Narrow"/>
              </a:rPr>
              <a:t>Charges'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75" dirty="0">
                <a:solidFill>
                  <a:srgbClr val="FFFFFF"/>
                </a:solidFill>
                <a:latin typeface="Arial Narrow"/>
                <a:cs typeface="Arial Narrow"/>
              </a:rPr>
              <a:t>column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40" dirty="0">
                <a:solidFill>
                  <a:srgbClr val="FFFFFF"/>
                </a:solidFill>
                <a:latin typeface="Arial Narrow"/>
                <a:cs typeface="Arial Narrow"/>
              </a:rPr>
              <a:t>into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8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204" dirty="0">
                <a:solidFill>
                  <a:srgbClr val="FFFFFF"/>
                </a:solidFill>
                <a:latin typeface="Arial Narrow"/>
                <a:cs typeface="Arial Narrow"/>
              </a:rPr>
              <a:t>FLOAT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50" dirty="0">
                <a:solidFill>
                  <a:srgbClr val="FFFFFF"/>
                </a:solidFill>
                <a:latin typeface="Arial Narrow"/>
                <a:cs typeface="Arial Narrow"/>
              </a:rPr>
              <a:t>data </a:t>
            </a:r>
            <a:r>
              <a:rPr sz="1900" spc="110" dirty="0">
                <a:solidFill>
                  <a:srgbClr val="FFFFFF"/>
                </a:solidFill>
                <a:latin typeface="Arial Narrow"/>
                <a:cs typeface="Arial Narrow"/>
              </a:rPr>
              <a:t>type.</a:t>
            </a:r>
            <a:endParaRPr sz="1900">
              <a:latin typeface="Arial Narrow"/>
              <a:cs typeface="Arial Narrow"/>
            </a:endParaRPr>
          </a:p>
          <a:p>
            <a:pPr marL="12700" marR="300355">
              <a:lnSpc>
                <a:spcPct val="114700"/>
              </a:lnSpc>
            </a:pPr>
            <a:r>
              <a:rPr sz="1900" spc="135" dirty="0">
                <a:solidFill>
                  <a:srgbClr val="FFFFFF"/>
                </a:solidFill>
                <a:latin typeface="Arial Narrow"/>
                <a:cs typeface="Arial Narrow"/>
              </a:rPr>
              <a:t>In</a:t>
            </a:r>
            <a:r>
              <a:rPr sz="190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60" dirty="0">
                <a:solidFill>
                  <a:srgbClr val="FFFFFF"/>
                </a:solidFill>
                <a:latin typeface="Arial Narrow"/>
                <a:cs typeface="Arial Narrow"/>
              </a:rPr>
              <a:t>doing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00" dirty="0">
                <a:solidFill>
                  <a:srgbClr val="FFFFFF"/>
                </a:solidFill>
                <a:latin typeface="Arial Narrow"/>
                <a:cs typeface="Arial Narrow"/>
              </a:rPr>
              <a:t>this,</a:t>
            </a:r>
            <a:r>
              <a:rPr sz="190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85" dirty="0">
                <a:solidFill>
                  <a:srgbClr val="FFFFFF"/>
                </a:solidFill>
                <a:latin typeface="Arial Narrow"/>
                <a:cs typeface="Arial Narrow"/>
              </a:rPr>
              <a:t>I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65" dirty="0">
                <a:solidFill>
                  <a:srgbClr val="FFFFFF"/>
                </a:solidFill>
                <a:latin typeface="Arial Narrow"/>
                <a:cs typeface="Arial Narrow"/>
              </a:rPr>
              <a:t>found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55" dirty="0">
                <a:solidFill>
                  <a:srgbClr val="FFFFFF"/>
                </a:solidFill>
                <a:latin typeface="Arial Narrow"/>
                <a:cs typeface="Arial Narrow"/>
              </a:rPr>
              <a:t>that</a:t>
            </a:r>
            <a:r>
              <a:rPr sz="190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8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50" dirty="0">
                <a:solidFill>
                  <a:srgbClr val="FFFFFF"/>
                </a:solidFill>
                <a:latin typeface="Arial Narrow"/>
                <a:cs typeface="Arial Narrow"/>
              </a:rPr>
              <a:t>small</a:t>
            </a:r>
            <a:r>
              <a:rPr sz="190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50" dirty="0">
                <a:solidFill>
                  <a:srgbClr val="FFFFFF"/>
                </a:solidFill>
                <a:latin typeface="Arial Narrow"/>
                <a:cs typeface="Arial Narrow"/>
              </a:rPr>
              <a:t>handful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35" dirty="0">
                <a:solidFill>
                  <a:srgbClr val="FFFFFF"/>
                </a:solidFill>
                <a:latin typeface="Arial Narrow"/>
                <a:cs typeface="Arial Narrow"/>
              </a:rPr>
              <a:t>of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65" dirty="0">
                <a:solidFill>
                  <a:srgbClr val="FFFFFF"/>
                </a:solidFill>
                <a:latin typeface="Arial Narrow"/>
                <a:cs typeface="Arial Narrow"/>
              </a:rPr>
              <a:t>the</a:t>
            </a:r>
            <a:r>
              <a:rPr sz="190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45" dirty="0">
                <a:solidFill>
                  <a:srgbClr val="FFFFFF"/>
                </a:solidFill>
                <a:latin typeface="Arial Narrow"/>
                <a:cs typeface="Arial Narrow"/>
              </a:rPr>
              <a:t>records </a:t>
            </a:r>
            <a:r>
              <a:rPr sz="1900" spc="160" dirty="0">
                <a:solidFill>
                  <a:srgbClr val="FFFFFF"/>
                </a:solidFill>
                <a:latin typeface="Arial Narrow"/>
                <a:cs typeface="Arial Narrow"/>
              </a:rPr>
              <a:t>contained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85" dirty="0">
                <a:solidFill>
                  <a:srgbClr val="FFFFFF"/>
                </a:solidFill>
                <a:latin typeface="Arial Narrow"/>
                <a:cs typeface="Arial Narrow"/>
              </a:rPr>
              <a:t>empty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40" dirty="0">
                <a:solidFill>
                  <a:srgbClr val="FFFFFF"/>
                </a:solidFill>
                <a:latin typeface="Arial Narrow"/>
                <a:cs typeface="Arial Narrow"/>
              </a:rPr>
              <a:t>strings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25" dirty="0">
                <a:solidFill>
                  <a:srgbClr val="FFFFFF"/>
                </a:solidFill>
                <a:latin typeface="Arial Narrow"/>
                <a:cs typeface="Arial Narrow"/>
              </a:rPr>
              <a:t>in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35" dirty="0">
                <a:solidFill>
                  <a:srgbClr val="FFFFFF"/>
                </a:solidFill>
                <a:latin typeface="Arial Narrow"/>
                <a:cs typeface="Arial Narrow"/>
              </a:rPr>
              <a:t>this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75" dirty="0">
                <a:solidFill>
                  <a:srgbClr val="FFFFFF"/>
                </a:solidFill>
                <a:latin typeface="Arial Narrow"/>
                <a:cs typeface="Arial Narrow"/>
              </a:rPr>
              <a:t>column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50" dirty="0">
                <a:solidFill>
                  <a:srgbClr val="FFFFFF"/>
                </a:solidFill>
                <a:latin typeface="Arial Narrow"/>
                <a:cs typeface="Arial Narrow"/>
              </a:rPr>
              <a:t>rather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70" dirty="0">
                <a:solidFill>
                  <a:srgbClr val="FFFFFF"/>
                </a:solidFill>
                <a:latin typeface="Arial Narrow"/>
                <a:cs typeface="Arial Narrow"/>
              </a:rPr>
              <a:t>than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35" dirty="0">
                <a:solidFill>
                  <a:srgbClr val="FFFFFF"/>
                </a:solidFill>
                <a:latin typeface="Arial Narrow"/>
                <a:cs typeface="Arial Narrow"/>
              </a:rPr>
              <a:t>a </a:t>
            </a:r>
            <a:r>
              <a:rPr sz="1900" spc="155" dirty="0">
                <a:solidFill>
                  <a:srgbClr val="FFFFFF"/>
                </a:solidFill>
                <a:latin typeface="Arial Narrow"/>
                <a:cs typeface="Arial Narrow"/>
              </a:rPr>
              <a:t>missing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55" dirty="0">
                <a:solidFill>
                  <a:srgbClr val="FFFFFF"/>
                </a:solidFill>
                <a:latin typeface="Arial Narrow"/>
                <a:cs typeface="Arial Narrow"/>
              </a:rPr>
              <a:t>value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50" dirty="0">
                <a:solidFill>
                  <a:srgbClr val="FFFFFF"/>
                </a:solidFill>
                <a:latin typeface="Arial Narrow"/>
                <a:cs typeface="Arial Narrow"/>
              </a:rPr>
              <a:t>or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8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dirty="0">
                <a:solidFill>
                  <a:srgbClr val="FFFFFF"/>
                </a:solidFill>
                <a:latin typeface="Arial Narrow"/>
                <a:cs typeface="Arial Narrow"/>
              </a:rPr>
              <a:t>0.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75" dirty="0">
                <a:solidFill>
                  <a:srgbClr val="FFFFFF"/>
                </a:solidFill>
                <a:latin typeface="Arial Narrow"/>
                <a:cs typeface="Arial Narrow"/>
              </a:rPr>
              <a:t>Handled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35" dirty="0">
                <a:solidFill>
                  <a:srgbClr val="FFFFFF"/>
                </a:solidFill>
                <a:latin typeface="Arial Narrow"/>
                <a:cs typeface="Arial Narrow"/>
              </a:rPr>
              <a:t>this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50" dirty="0">
                <a:solidFill>
                  <a:srgbClr val="FFFFFF"/>
                </a:solidFill>
                <a:latin typeface="Arial Narrow"/>
                <a:cs typeface="Arial Narrow"/>
              </a:rPr>
              <a:t>with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55" dirty="0">
                <a:solidFill>
                  <a:srgbClr val="FFFFFF"/>
                </a:solidFill>
                <a:latin typeface="Arial Narrow"/>
                <a:cs typeface="Arial Narrow"/>
              </a:rPr>
              <a:t>K-</a:t>
            </a:r>
            <a:r>
              <a:rPr sz="1900" spc="160" dirty="0">
                <a:solidFill>
                  <a:srgbClr val="FFFFFF"/>
                </a:solidFill>
                <a:latin typeface="Arial Narrow"/>
                <a:cs typeface="Arial Narrow"/>
              </a:rPr>
              <a:t>Nearest </a:t>
            </a:r>
            <a:r>
              <a:rPr sz="1900" spc="165" dirty="0">
                <a:solidFill>
                  <a:srgbClr val="FFFFFF"/>
                </a:solidFill>
                <a:latin typeface="Arial Narrow"/>
                <a:cs typeface="Arial Narrow"/>
              </a:rPr>
              <a:t>Neighbors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25" dirty="0">
                <a:solidFill>
                  <a:srgbClr val="FFFFFF"/>
                </a:solidFill>
                <a:latin typeface="Arial Narrow"/>
                <a:cs typeface="Arial Narrow"/>
              </a:rPr>
              <a:t>imputation.</a:t>
            </a:r>
            <a:endParaRPr sz="1900">
              <a:latin typeface="Arial Narrow"/>
              <a:cs typeface="Arial Narro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809437" y="4979961"/>
            <a:ext cx="6020435" cy="3343275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50"/>
              </a:spcBef>
            </a:pPr>
            <a:r>
              <a:rPr sz="3350" b="1" spc="380" dirty="0">
                <a:solidFill>
                  <a:srgbClr val="17E3B1"/>
                </a:solidFill>
                <a:latin typeface="Arial Narrow"/>
                <a:cs typeface="Arial Narrow"/>
              </a:rPr>
              <a:t>HANDLING</a:t>
            </a:r>
            <a:r>
              <a:rPr sz="3350" b="1" spc="-135" dirty="0">
                <a:solidFill>
                  <a:srgbClr val="17E3B1"/>
                </a:solidFill>
                <a:latin typeface="Arial Narrow"/>
                <a:cs typeface="Arial Narrow"/>
              </a:rPr>
              <a:t> </a:t>
            </a:r>
            <a:r>
              <a:rPr sz="3350" b="1" spc="370" dirty="0">
                <a:solidFill>
                  <a:srgbClr val="17E3B1"/>
                </a:solidFill>
                <a:latin typeface="Arial Narrow"/>
                <a:cs typeface="Arial Narrow"/>
              </a:rPr>
              <a:t>MISSING</a:t>
            </a:r>
            <a:r>
              <a:rPr sz="3350" b="1" spc="-135" dirty="0">
                <a:solidFill>
                  <a:srgbClr val="17E3B1"/>
                </a:solidFill>
                <a:latin typeface="Arial Narrow"/>
                <a:cs typeface="Arial Narrow"/>
              </a:rPr>
              <a:t> </a:t>
            </a:r>
            <a:r>
              <a:rPr sz="3350" b="1" spc="340" dirty="0">
                <a:solidFill>
                  <a:srgbClr val="17E3B1"/>
                </a:solidFill>
                <a:latin typeface="Arial Narrow"/>
                <a:cs typeface="Arial Narrow"/>
              </a:rPr>
              <a:t>VALUES</a:t>
            </a:r>
            <a:endParaRPr sz="3350">
              <a:latin typeface="Arial Narrow"/>
              <a:cs typeface="Arial Narrow"/>
            </a:endParaRPr>
          </a:p>
          <a:p>
            <a:pPr marL="12700" marR="5080">
              <a:lnSpc>
                <a:spcPct val="114700"/>
              </a:lnSpc>
              <a:spcBef>
                <a:spcPts val="225"/>
              </a:spcBef>
              <a:tabLst>
                <a:tab pos="681990" algn="l"/>
              </a:tabLst>
            </a:pPr>
            <a:r>
              <a:rPr sz="1900" spc="185" dirty="0">
                <a:solidFill>
                  <a:srgbClr val="FFFFFF"/>
                </a:solidFill>
                <a:latin typeface="Arial Narrow"/>
                <a:cs typeface="Arial Narrow"/>
              </a:rPr>
              <a:t>Found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14" dirty="0">
                <a:solidFill>
                  <a:srgbClr val="FFFFFF"/>
                </a:solidFill>
                <a:latin typeface="Arial Narrow"/>
                <a:cs typeface="Arial Narrow"/>
              </a:rPr>
              <a:t>that,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14" dirty="0">
                <a:solidFill>
                  <a:srgbClr val="FFFFFF"/>
                </a:solidFill>
                <a:latin typeface="Arial Narrow"/>
                <a:cs typeface="Arial Narrow"/>
              </a:rPr>
              <a:t>typically,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8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50" dirty="0">
                <a:solidFill>
                  <a:srgbClr val="FFFFFF"/>
                </a:solidFill>
                <a:latin typeface="Arial Narrow"/>
                <a:cs typeface="Arial Narrow"/>
              </a:rPr>
              <a:t>feature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60" dirty="0">
                <a:solidFill>
                  <a:srgbClr val="FFFFFF"/>
                </a:solidFill>
                <a:latin typeface="Arial Narrow"/>
                <a:cs typeface="Arial Narrow"/>
              </a:rPr>
              <a:t>contained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8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25" dirty="0">
                <a:solidFill>
                  <a:srgbClr val="FFFFFF"/>
                </a:solidFill>
                <a:latin typeface="Arial Narrow"/>
                <a:cs typeface="Arial Narrow"/>
              </a:rPr>
              <a:t>null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55" dirty="0">
                <a:solidFill>
                  <a:srgbClr val="FFFFFF"/>
                </a:solidFill>
                <a:latin typeface="Arial Narrow"/>
                <a:cs typeface="Arial Narrow"/>
              </a:rPr>
              <a:t>value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Arial Narrow"/>
                <a:cs typeface="Arial Narrow"/>
              </a:rPr>
              <a:t>if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95" dirty="0">
                <a:solidFill>
                  <a:srgbClr val="FFFFFF"/>
                </a:solidFill>
                <a:latin typeface="Arial Narrow"/>
                <a:cs typeface="Arial Narrow"/>
              </a:rPr>
              <a:t>its </a:t>
            </a:r>
            <a:r>
              <a:rPr sz="1900" spc="145" dirty="0">
                <a:solidFill>
                  <a:srgbClr val="FFFFFF"/>
                </a:solidFill>
                <a:latin typeface="Arial Narrow"/>
                <a:cs typeface="Arial Narrow"/>
              </a:rPr>
              <a:t>"parent"</a:t>
            </a:r>
            <a:r>
              <a:rPr sz="1900" spc="-3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50" dirty="0">
                <a:solidFill>
                  <a:srgbClr val="FFFFFF"/>
                </a:solidFill>
                <a:latin typeface="Arial Narrow"/>
                <a:cs typeface="Arial Narrow"/>
              </a:rPr>
              <a:t>feature</a:t>
            </a:r>
            <a:r>
              <a:rPr sz="1900" spc="-4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60" dirty="0">
                <a:solidFill>
                  <a:srgbClr val="FFFFFF"/>
                </a:solidFill>
                <a:latin typeface="Arial Narrow"/>
                <a:cs typeface="Arial Narrow"/>
              </a:rPr>
              <a:t>contained</a:t>
            </a:r>
            <a:r>
              <a:rPr sz="1900" spc="-3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8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1900" spc="-3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55" dirty="0">
                <a:solidFill>
                  <a:srgbClr val="FFFFFF"/>
                </a:solidFill>
                <a:latin typeface="Arial Narrow"/>
                <a:cs typeface="Arial Narrow"/>
              </a:rPr>
              <a:t>False</a:t>
            </a:r>
            <a:r>
              <a:rPr sz="1900" spc="-3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20" dirty="0">
                <a:solidFill>
                  <a:srgbClr val="FFFFFF"/>
                </a:solidFill>
                <a:latin typeface="Arial Narrow"/>
                <a:cs typeface="Arial Narrow"/>
              </a:rPr>
              <a:t>value.</a:t>
            </a:r>
            <a:r>
              <a:rPr sz="1900" spc="-3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dirty="0">
                <a:solidFill>
                  <a:srgbClr val="FFFFFF"/>
                </a:solidFill>
                <a:latin typeface="Arial Narrow"/>
                <a:cs typeface="Arial Narrow"/>
              </a:rPr>
              <a:t>E.g.,</a:t>
            </a:r>
            <a:r>
              <a:rPr sz="1900" spc="-3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Arial Narrow"/>
                <a:cs typeface="Arial Narrow"/>
              </a:rPr>
              <a:t>if</a:t>
            </a:r>
            <a:r>
              <a:rPr sz="1900" spc="-3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35" dirty="0">
                <a:solidFill>
                  <a:srgbClr val="FFFFFF"/>
                </a:solidFill>
                <a:latin typeface="Arial Narrow"/>
                <a:cs typeface="Arial Narrow"/>
              </a:rPr>
              <a:t>a </a:t>
            </a:r>
            <a:r>
              <a:rPr sz="1900" spc="175" dirty="0">
                <a:solidFill>
                  <a:srgbClr val="FFFFFF"/>
                </a:solidFill>
                <a:latin typeface="Arial Narrow"/>
                <a:cs typeface="Arial Narrow"/>
              </a:rPr>
              <a:t>customer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40" dirty="0">
                <a:solidFill>
                  <a:srgbClr val="FFFFFF"/>
                </a:solidFill>
                <a:latin typeface="Arial Narrow"/>
                <a:cs typeface="Arial Narrow"/>
              </a:rPr>
              <a:t>didn't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80" dirty="0">
                <a:solidFill>
                  <a:srgbClr val="FFFFFF"/>
                </a:solidFill>
                <a:latin typeface="Arial Narrow"/>
                <a:cs typeface="Arial Narrow"/>
              </a:rPr>
              <a:t>have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75" dirty="0">
                <a:solidFill>
                  <a:srgbClr val="FFFFFF"/>
                </a:solidFill>
                <a:latin typeface="Arial Narrow"/>
                <a:cs typeface="Arial Narrow"/>
              </a:rPr>
              <a:t>"Phone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45" dirty="0">
                <a:solidFill>
                  <a:srgbClr val="FFFFFF"/>
                </a:solidFill>
                <a:latin typeface="Arial Narrow"/>
                <a:cs typeface="Arial Narrow"/>
              </a:rPr>
              <a:t>Service"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70" dirty="0">
                <a:solidFill>
                  <a:srgbClr val="FFFFFF"/>
                </a:solidFill>
                <a:latin typeface="Arial Narrow"/>
                <a:cs typeface="Arial Narrow"/>
              </a:rPr>
              <a:t>than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8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50" dirty="0">
                <a:solidFill>
                  <a:srgbClr val="FFFFFF"/>
                </a:solidFill>
                <a:latin typeface="Arial Narrow"/>
                <a:cs typeface="Arial Narrow"/>
              </a:rPr>
              <a:t>feature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55" dirty="0">
                <a:solidFill>
                  <a:srgbClr val="FFFFFF"/>
                </a:solidFill>
                <a:latin typeface="Arial Narrow"/>
                <a:cs typeface="Arial Narrow"/>
              </a:rPr>
              <a:t>such </a:t>
            </a:r>
            <a:r>
              <a:rPr sz="1900" spc="175" dirty="0">
                <a:solidFill>
                  <a:srgbClr val="FFFFFF"/>
                </a:solidFill>
                <a:latin typeface="Arial Narrow"/>
                <a:cs typeface="Arial Narrow"/>
              </a:rPr>
              <a:t>as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35" dirty="0">
                <a:solidFill>
                  <a:srgbClr val="FFFFFF"/>
                </a:solidFill>
                <a:latin typeface="Arial Narrow"/>
                <a:cs typeface="Arial Narrow"/>
              </a:rPr>
              <a:t>"Multiple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45" dirty="0">
                <a:solidFill>
                  <a:srgbClr val="FFFFFF"/>
                </a:solidFill>
                <a:latin typeface="Arial Narrow"/>
                <a:cs typeface="Arial Narrow"/>
              </a:rPr>
              <a:t>Lines"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40" dirty="0">
                <a:solidFill>
                  <a:srgbClr val="FFFFFF"/>
                </a:solidFill>
                <a:latin typeface="Arial Narrow"/>
                <a:cs typeface="Arial Narrow"/>
              </a:rPr>
              <a:t>either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60" dirty="0">
                <a:solidFill>
                  <a:srgbClr val="FFFFFF"/>
                </a:solidFill>
                <a:latin typeface="Arial Narrow"/>
                <a:cs typeface="Arial Narrow"/>
              </a:rPr>
              <a:t>contained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210" dirty="0">
                <a:solidFill>
                  <a:srgbClr val="FFFFFF"/>
                </a:solidFill>
                <a:latin typeface="Arial Narrow"/>
                <a:cs typeface="Arial Narrow"/>
              </a:rPr>
              <a:t>No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90" dirty="0">
                <a:solidFill>
                  <a:srgbClr val="FFFFFF"/>
                </a:solidFill>
                <a:latin typeface="Arial Narrow"/>
                <a:cs typeface="Arial Narrow"/>
              </a:rPr>
              <a:t>Phone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55" dirty="0">
                <a:solidFill>
                  <a:srgbClr val="FFFFFF"/>
                </a:solidFill>
                <a:latin typeface="Arial Narrow"/>
                <a:cs typeface="Arial Narrow"/>
              </a:rPr>
              <a:t>Service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25" dirty="0">
                <a:solidFill>
                  <a:srgbClr val="FFFFFF"/>
                </a:solidFill>
                <a:latin typeface="Arial Narrow"/>
                <a:cs typeface="Arial Narrow"/>
              </a:rPr>
              <a:t>or </a:t>
            </a:r>
            <a:r>
              <a:rPr sz="1900" spc="18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25" dirty="0">
                <a:solidFill>
                  <a:srgbClr val="FFFFFF"/>
                </a:solidFill>
                <a:latin typeface="Arial Narrow"/>
                <a:cs typeface="Arial Narrow"/>
              </a:rPr>
              <a:t>null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20" dirty="0">
                <a:solidFill>
                  <a:srgbClr val="FFFFFF"/>
                </a:solidFill>
                <a:latin typeface="Arial Narrow"/>
                <a:cs typeface="Arial Narrow"/>
              </a:rPr>
              <a:t>value.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65" dirty="0">
                <a:solidFill>
                  <a:srgbClr val="FFFFFF"/>
                </a:solidFill>
                <a:latin typeface="Arial Narrow"/>
                <a:cs typeface="Arial Narrow"/>
              </a:rPr>
              <a:t>For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70" dirty="0">
                <a:solidFill>
                  <a:srgbClr val="FFFFFF"/>
                </a:solidFill>
                <a:latin typeface="Arial Narrow"/>
                <a:cs typeface="Arial Narrow"/>
              </a:rPr>
              <a:t>these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35" dirty="0">
                <a:solidFill>
                  <a:srgbClr val="FFFFFF"/>
                </a:solidFill>
                <a:latin typeface="Arial Narrow"/>
                <a:cs typeface="Arial Narrow"/>
              </a:rPr>
              <a:t>instances,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85" dirty="0">
                <a:solidFill>
                  <a:srgbClr val="FFFFFF"/>
                </a:solidFill>
                <a:latin typeface="Arial Narrow"/>
                <a:cs typeface="Arial Narrow"/>
              </a:rPr>
              <a:t>I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55" dirty="0">
                <a:solidFill>
                  <a:srgbClr val="FFFFFF"/>
                </a:solidFill>
                <a:latin typeface="Arial Narrow"/>
                <a:cs typeface="Arial Narrow"/>
              </a:rPr>
              <a:t>replaced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65" dirty="0">
                <a:solidFill>
                  <a:srgbClr val="FFFFFF"/>
                </a:solidFill>
                <a:latin typeface="Arial Narrow"/>
                <a:cs typeface="Arial Narrow"/>
              </a:rPr>
              <a:t>the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35" dirty="0">
                <a:solidFill>
                  <a:srgbClr val="FFFFFF"/>
                </a:solidFill>
                <a:latin typeface="Arial Narrow"/>
                <a:cs typeface="Arial Narrow"/>
              </a:rPr>
              <a:t>Null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50" dirty="0">
                <a:solidFill>
                  <a:srgbClr val="FFFFFF"/>
                </a:solidFill>
                <a:latin typeface="Arial Narrow"/>
                <a:cs typeface="Arial Narrow"/>
              </a:rPr>
              <a:t>with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35" dirty="0">
                <a:solidFill>
                  <a:srgbClr val="FFFFFF"/>
                </a:solidFill>
                <a:latin typeface="Arial Narrow"/>
                <a:cs typeface="Arial Narrow"/>
              </a:rPr>
              <a:t>a </a:t>
            </a:r>
            <a:r>
              <a:rPr sz="1900" spc="170" dirty="0">
                <a:solidFill>
                  <a:srgbClr val="FFFFFF"/>
                </a:solidFill>
                <a:latin typeface="Arial Narrow"/>
                <a:cs typeface="Arial Narrow"/>
              </a:rPr>
              <a:t>"No</a:t>
            </a:r>
            <a:r>
              <a:rPr sz="1900" spc="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u="heavy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900" spc="145" dirty="0">
                <a:solidFill>
                  <a:srgbClr val="FFFFFF"/>
                </a:solidFill>
                <a:latin typeface="Arial Narrow"/>
                <a:cs typeface="Arial Narrow"/>
              </a:rPr>
              <a:t>Service"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40" dirty="0">
                <a:solidFill>
                  <a:srgbClr val="FFFFFF"/>
                </a:solidFill>
                <a:latin typeface="Arial Narrow"/>
                <a:cs typeface="Arial Narrow"/>
              </a:rPr>
              <a:t>string</a:t>
            </a:r>
            <a:r>
              <a:rPr sz="190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Arial Narrow"/>
                <a:cs typeface="Arial Narrow"/>
              </a:rPr>
              <a:t>value.</a:t>
            </a:r>
            <a:endParaRPr sz="19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19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sz="1900" spc="204" dirty="0">
                <a:solidFill>
                  <a:srgbClr val="FFFFFF"/>
                </a:solidFill>
                <a:latin typeface="Arial Narrow"/>
                <a:cs typeface="Arial Narrow"/>
              </a:rPr>
              <a:t>One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55" dirty="0">
                <a:solidFill>
                  <a:srgbClr val="FFFFFF"/>
                </a:solidFill>
                <a:latin typeface="Arial Narrow"/>
                <a:cs typeface="Arial Narrow"/>
              </a:rPr>
              <a:t>record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45" dirty="0">
                <a:solidFill>
                  <a:srgbClr val="FFFFFF"/>
                </a:solidFill>
                <a:latin typeface="Arial Narrow"/>
                <a:cs typeface="Arial Narrow"/>
              </a:rPr>
              <a:t>dropped.</a:t>
            </a:r>
            <a:r>
              <a:rPr sz="1900" spc="-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55" dirty="0">
                <a:solidFill>
                  <a:srgbClr val="FFFFFF"/>
                </a:solidFill>
                <a:latin typeface="Arial Narrow"/>
                <a:cs typeface="Arial Narrow"/>
              </a:rPr>
              <a:t>Missing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70" dirty="0">
                <a:solidFill>
                  <a:srgbClr val="FFFFFF"/>
                </a:solidFill>
                <a:latin typeface="Arial Narrow"/>
                <a:cs typeface="Arial Narrow"/>
              </a:rPr>
              <a:t>response</a:t>
            </a:r>
            <a:r>
              <a:rPr sz="190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Arial Narrow"/>
                <a:cs typeface="Arial Narrow"/>
              </a:rPr>
              <a:t>value.</a:t>
            </a:r>
            <a:endParaRPr sz="1900">
              <a:latin typeface="Arial Narrow"/>
              <a:cs typeface="Arial Narrow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259300" y="2746246"/>
            <a:ext cx="1028700" cy="6869854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4152842" y="3196556"/>
            <a:ext cx="654050" cy="778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950" b="1" spc="175" dirty="0">
                <a:solidFill>
                  <a:srgbClr val="FFFFFF"/>
                </a:solidFill>
                <a:latin typeface="Arial Narrow"/>
                <a:cs typeface="Arial Narrow"/>
              </a:rPr>
              <a:t>05</a:t>
            </a:r>
            <a:endParaRPr sz="4950">
              <a:latin typeface="Arial Narrow"/>
              <a:cs typeface="Arial Narro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364990" y="8526725"/>
            <a:ext cx="8147684" cy="1206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3350" b="1" spc="440" dirty="0">
                <a:solidFill>
                  <a:srgbClr val="17E3B1"/>
                </a:solidFill>
                <a:latin typeface="Arial Narrow"/>
                <a:cs typeface="Arial Narrow"/>
              </a:rPr>
              <a:t>DUMMY</a:t>
            </a:r>
            <a:r>
              <a:rPr sz="3350" b="1" spc="-130" dirty="0">
                <a:solidFill>
                  <a:srgbClr val="17E3B1"/>
                </a:solidFill>
                <a:latin typeface="Arial Narrow"/>
                <a:cs typeface="Arial Narrow"/>
              </a:rPr>
              <a:t> </a:t>
            </a:r>
            <a:r>
              <a:rPr sz="3350" b="1" spc="335" dirty="0">
                <a:solidFill>
                  <a:srgbClr val="17E3B1"/>
                </a:solidFill>
                <a:latin typeface="Arial Narrow"/>
                <a:cs typeface="Arial Narrow"/>
              </a:rPr>
              <a:t>VARIABLES</a:t>
            </a:r>
            <a:r>
              <a:rPr sz="3350" b="1" spc="-125" dirty="0">
                <a:solidFill>
                  <a:srgbClr val="17E3B1"/>
                </a:solidFill>
                <a:latin typeface="Arial Narrow"/>
                <a:cs typeface="Arial Narrow"/>
              </a:rPr>
              <a:t> </a:t>
            </a:r>
            <a:r>
              <a:rPr sz="3350" b="1" spc="409" dirty="0">
                <a:solidFill>
                  <a:srgbClr val="17E3B1"/>
                </a:solidFill>
                <a:latin typeface="Arial Narrow"/>
                <a:cs typeface="Arial Narrow"/>
              </a:rPr>
              <a:t>AND</a:t>
            </a:r>
            <a:r>
              <a:rPr sz="3350" b="1" spc="-125" dirty="0">
                <a:solidFill>
                  <a:srgbClr val="17E3B1"/>
                </a:solidFill>
                <a:latin typeface="Arial Narrow"/>
                <a:cs typeface="Arial Narrow"/>
              </a:rPr>
              <a:t> </a:t>
            </a:r>
            <a:r>
              <a:rPr sz="3350" b="1" spc="350" dirty="0">
                <a:solidFill>
                  <a:srgbClr val="17E3B1"/>
                </a:solidFill>
                <a:latin typeface="Arial Narrow"/>
                <a:cs typeface="Arial Narrow"/>
              </a:rPr>
              <a:t>BINARY</a:t>
            </a:r>
            <a:r>
              <a:rPr sz="3350" b="1" spc="-125" dirty="0">
                <a:solidFill>
                  <a:srgbClr val="17E3B1"/>
                </a:solidFill>
                <a:latin typeface="Arial Narrow"/>
                <a:cs typeface="Arial Narrow"/>
              </a:rPr>
              <a:t> </a:t>
            </a:r>
            <a:r>
              <a:rPr sz="3350" b="1" spc="215" dirty="0">
                <a:solidFill>
                  <a:srgbClr val="17E3B1"/>
                </a:solidFill>
                <a:latin typeface="Arial Narrow"/>
                <a:cs typeface="Arial Narrow"/>
              </a:rPr>
              <a:t>0/1</a:t>
            </a:r>
            <a:r>
              <a:rPr sz="3350" b="1" spc="-125" dirty="0">
                <a:solidFill>
                  <a:srgbClr val="17E3B1"/>
                </a:solidFill>
                <a:latin typeface="Arial Narrow"/>
                <a:cs typeface="Arial Narrow"/>
              </a:rPr>
              <a:t> </a:t>
            </a:r>
            <a:r>
              <a:rPr sz="3350" b="1" spc="370" dirty="0">
                <a:solidFill>
                  <a:srgbClr val="17E3B1"/>
                </a:solidFill>
                <a:latin typeface="Arial Narrow"/>
                <a:cs typeface="Arial Narrow"/>
              </a:rPr>
              <a:t>TO </a:t>
            </a:r>
            <a:r>
              <a:rPr sz="3350" b="1" spc="365" dirty="0">
                <a:solidFill>
                  <a:srgbClr val="17E3B1"/>
                </a:solidFill>
                <a:latin typeface="Arial Narrow"/>
                <a:cs typeface="Arial Narrow"/>
              </a:rPr>
              <a:t>REPRESENT</a:t>
            </a:r>
            <a:r>
              <a:rPr sz="3350" b="1" spc="-140" dirty="0">
                <a:solidFill>
                  <a:srgbClr val="17E3B1"/>
                </a:solidFill>
                <a:latin typeface="Arial Narrow"/>
                <a:cs typeface="Arial Narrow"/>
              </a:rPr>
              <a:t> </a:t>
            </a:r>
            <a:r>
              <a:rPr sz="3350" b="1" spc="310" dirty="0">
                <a:solidFill>
                  <a:srgbClr val="17E3B1"/>
                </a:solidFill>
                <a:latin typeface="Arial Narrow"/>
                <a:cs typeface="Arial Narrow"/>
              </a:rPr>
              <a:t>"CHURN"</a:t>
            </a:r>
            <a:r>
              <a:rPr sz="3350" b="1" spc="-135" dirty="0">
                <a:solidFill>
                  <a:srgbClr val="17E3B1"/>
                </a:solidFill>
                <a:latin typeface="Arial Narrow"/>
                <a:cs typeface="Arial Narrow"/>
              </a:rPr>
              <a:t> </a:t>
            </a:r>
            <a:r>
              <a:rPr sz="3350" b="1" spc="355" dirty="0">
                <a:solidFill>
                  <a:srgbClr val="17E3B1"/>
                </a:solidFill>
                <a:latin typeface="Arial Narrow"/>
                <a:cs typeface="Arial Narrow"/>
              </a:rPr>
              <a:t>VS</a:t>
            </a:r>
            <a:r>
              <a:rPr sz="3350" b="1" spc="-135" dirty="0">
                <a:solidFill>
                  <a:srgbClr val="17E3B1"/>
                </a:solidFill>
                <a:latin typeface="Arial Narrow"/>
                <a:cs typeface="Arial Narrow"/>
              </a:rPr>
              <a:t> </a:t>
            </a:r>
            <a:r>
              <a:rPr sz="3350" b="1" spc="315" dirty="0">
                <a:solidFill>
                  <a:srgbClr val="17E3B1"/>
                </a:solidFill>
                <a:latin typeface="Arial Narrow"/>
                <a:cs typeface="Arial Narrow"/>
              </a:rPr>
              <a:t>"NO</a:t>
            </a:r>
            <a:r>
              <a:rPr sz="3350" b="1" spc="-135" dirty="0">
                <a:solidFill>
                  <a:srgbClr val="17E3B1"/>
                </a:solidFill>
                <a:latin typeface="Arial Narrow"/>
                <a:cs typeface="Arial Narrow"/>
              </a:rPr>
              <a:t> </a:t>
            </a:r>
            <a:r>
              <a:rPr sz="3350" b="1" spc="345" dirty="0">
                <a:solidFill>
                  <a:srgbClr val="17E3B1"/>
                </a:solidFill>
                <a:latin typeface="Arial Narrow"/>
                <a:cs typeface="Arial Narrow"/>
              </a:rPr>
              <a:t>CHURN"</a:t>
            </a:r>
            <a:endParaRPr sz="335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5121255" cy="10287000"/>
            <a:chOff x="0" y="0"/>
            <a:chExt cx="1512125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5452"/>
              <a:ext cx="6853976" cy="102115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924251" cy="10286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648"/>
              <a:ext cx="6901586" cy="102713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7296" y="204215"/>
              <a:ext cx="9323831" cy="1283207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259300" y="2746246"/>
            <a:ext cx="1028700" cy="68698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664263" y="0"/>
            <a:ext cx="1683989" cy="153460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417228" y="1645889"/>
            <a:ext cx="841991" cy="8419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80535" y="8837310"/>
            <a:ext cx="841979" cy="841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463552" y="7799069"/>
            <a:ext cx="2374760" cy="248792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27509" y="195553"/>
            <a:ext cx="1224823" cy="122482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63010" y="1807329"/>
            <a:ext cx="11296649" cy="587692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985392" y="377122"/>
            <a:ext cx="709295" cy="778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950" b="1" spc="390" dirty="0">
                <a:solidFill>
                  <a:srgbClr val="FFFFFF"/>
                </a:solidFill>
                <a:latin typeface="Arial Narrow"/>
                <a:cs typeface="Arial Narrow"/>
              </a:rPr>
              <a:t>06</a:t>
            </a:r>
            <a:endParaRPr sz="495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960" y="6959"/>
            <a:ext cx="7569200" cy="9313545"/>
            <a:chOff x="439960" y="6959"/>
            <a:chExt cx="7569200" cy="93135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960" y="6959"/>
              <a:ext cx="7569116" cy="78611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9960" y="1459148"/>
              <a:ext cx="7569116" cy="7861117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8601456" y="822959"/>
            <a:ext cx="9686925" cy="8793480"/>
            <a:chOff x="8601456" y="822959"/>
            <a:chExt cx="9686925" cy="879348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8992" y="2654807"/>
              <a:ext cx="2828544" cy="1676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5248" y="822959"/>
              <a:ext cx="8174736" cy="2286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9300" y="2746246"/>
              <a:ext cx="1028700" cy="686985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96227" y="6082375"/>
              <a:ext cx="5900420" cy="94615"/>
            </a:xfrm>
            <a:custGeom>
              <a:avLst/>
              <a:gdLst/>
              <a:ahLst/>
              <a:cxnLst/>
              <a:rect l="l" t="t" r="r" b="b"/>
              <a:pathLst>
                <a:path w="5900419" h="94614">
                  <a:moveTo>
                    <a:pt x="0" y="94515"/>
                  </a:moveTo>
                  <a:lnTo>
                    <a:pt x="5899833" y="94515"/>
                  </a:lnTo>
                  <a:lnTo>
                    <a:pt x="5899833" y="0"/>
                  </a:lnTo>
                  <a:lnTo>
                    <a:pt x="0" y="0"/>
                  </a:lnTo>
                  <a:lnTo>
                    <a:pt x="0" y="94515"/>
                  </a:lnTo>
                  <a:close/>
                </a:path>
              </a:pathLst>
            </a:custGeom>
            <a:solidFill>
              <a:srgbClr val="135C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896060" y="5934669"/>
              <a:ext cx="1960880" cy="295910"/>
            </a:xfrm>
            <a:custGeom>
              <a:avLst/>
              <a:gdLst/>
              <a:ahLst/>
              <a:cxnLst/>
              <a:rect l="l" t="t" r="r" b="b"/>
              <a:pathLst>
                <a:path w="1960880" h="295910">
                  <a:moveTo>
                    <a:pt x="0" y="295449"/>
                  </a:moveTo>
                  <a:lnTo>
                    <a:pt x="0" y="0"/>
                  </a:lnTo>
                  <a:lnTo>
                    <a:pt x="1960812" y="0"/>
                  </a:lnTo>
                  <a:lnTo>
                    <a:pt x="1960812" y="295449"/>
                  </a:lnTo>
                  <a:lnTo>
                    <a:pt x="0" y="295449"/>
                  </a:lnTo>
                  <a:close/>
                </a:path>
              </a:pathLst>
            </a:custGeom>
            <a:solidFill>
              <a:srgbClr val="17E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7841" y="1339833"/>
              <a:ext cx="1224823" cy="122482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97203" y="4098279"/>
              <a:ext cx="1943099" cy="18954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78428" y="7319954"/>
              <a:ext cx="1962149" cy="20383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01456" y="6019799"/>
              <a:ext cx="2694431" cy="167640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229513" y="3104134"/>
            <a:ext cx="6036310" cy="2559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4775">
              <a:lnSpc>
                <a:spcPct val="115900"/>
              </a:lnSpc>
              <a:spcBef>
                <a:spcPts val="95"/>
              </a:spcBef>
            </a:pPr>
            <a:r>
              <a:rPr sz="2050" spc="190" dirty="0">
                <a:solidFill>
                  <a:srgbClr val="FFFFFF"/>
                </a:solidFill>
                <a:latin typeface="Arial Narrow"/>
                <a:cs typeface="Arial Narrow"/>
              </a:rPr>
              <a:t>Used</a:t>
            </a:r>
            <a:r>
              <a:rPr sz="20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30" dirty="0">
                <a:solidFill>
                  <a:srgbClr val="FFFFFF"/>
                </a:solidFill>
                <a:latin typeface="Arial Narrow"/>
                <a:cs typeface="Arial Narrow"/>
              </a:rPr>
              <a:t>for</a:t>
            </a:r>
            <a:r>
              <a:rPr sz="20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14" dirty="0">
                <a:solidFill>
                  <a:srgbClr val="FFFFFF"/>
                </a:solidFill>
                <a:latin typeface="Arial Narrow"/>
                <a:cs typeface="Arial Narrow"/>
              </a:rPr>
              <a:t>training.</a:t>
            </a:r>
            <a:r>
              <a:rPr sz="20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80" dirty="0">
                <a:solidFill>
                  <a:srgbClr val="FFFFFF"/>
                </a:solidFill>
                <a:latin typeface="Arial Narrow"/>
                <a:cs typeface="Arial Narrow"/>
              </a:rPr>
              <a:t>Dropped</a:t>
            </a:r>
            <a:r>
              <a:rPr sz="20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70" dirty="0">
                <a:solidFill>
                  <a:srgbClr val="FFFFFF"/>
                </a:solidFill>
                <a:latin typeface="Arial Narrow"/>
                <a:cs typeface="Arial Narrow"/>
              </a:rPr>
              <a:t>the</a:t>
            </a:r>
            <a:r>
              <a:rPr sz="20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45" dirty="0">
                <a:solidFill>
                  <a:srgbClr val="FFFFFF"/>
                </a:solidFill>
                <a:latin typeface="Arial Narrow"/>
                <a:cs typeface="Arial Narrow"/>
              </a:rPr>
              <a:t>"Partner"</a:t>
            </a:r>
            <a:r>
              <a:rPr sz="20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25" dirty="0">
                <a:solidFill>
                  <a:srgbClr val="FFFFFF"/>
                </a:solidFill>
                <a:latin typeface="Arial Narrow"/>
                <a:cs typeface="Arial Narrow"/>
              </a:rPr>
              <a:t>feature.</a:t>
            </a:r>
            <a:r>
              <a:rPr sz="20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Arial Narrow"/>
                <a:cs typeface="Arial Narrow"/>
              </a:rPr>
              <a:t>4537 </a:t>
            </a:r>
            <a:r>
              <a:rPr sz="2050" spc="175" dirty="0">
                <a:solidFill>
                  <a:srgbClr val="FFFFFF"/>
                </a:solidFill>
                <a:latin typeface="Arial Narrow"/>
                <a:cs typeface="Arial Narrow"/>
              </a:rPr>
              <a:t>customer</a:t>
            </a:r>
            <a:r>
              <a:rPr sz="20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20" dirty="0">
                <a:solidFill>
                  <a:srgbClr val="FFFFFF"/>
                </a:solidFill>
                <a:latin typeface="Arial Narrow"/>
                <a:cs typeface="Arial Narrow"/>
              </a:rPr>
              <a:t>records.</a:t>
            </a:r>
            <a:endParaRPr sz="205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495"/>
              </a:spcBef>
            </a:pPr>
            <a:endParaRPr sz="2050">
              <a:latin typeface="Arial Narrow"/>
              <a:cs typeface="Arial Narrow"/>
            </a:endParaRPr>
          </a:p>
          <a:p>
            <a:pPr marL="12700" marR="5080">
              <a:lnSpc>
                <a:spcPct val="115900"/>
              </a:lnSpc>
            </a:pPr>
            <a:r>
              <a:rPr sz="2050" spc="180" dirty="0">
                <a:solidFill>
                  <a:srgbClr val="FFFFFF"/>
                </a:solidFill>
                <a:latin typeface="Arial Narrow"/>
                <a:cs typeface="Arial Narrow"/>
              </a:rPr>
              <a:t>Set</a:t>
            </a:r>
            <a:r>
              <a:rPr sz="205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70" dirty="0">
                <a:solidFill>
                  <a:srgbClr val="FFFFFF"/>
                </a:solidFill>
                <a:latin typeface="Arial Narrow"/>
                <a:cs typeface="Arial Narrow"/>
              </a:rPr>
              <a:t>the</a:t>
            </a:r>
            <a:r>
              <a:rPr sz="205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35" dirty="0">
                <a:solidFill>
                  <a:srgbClr val="FFFFFF"/>
                </a:solidFill>
                <a:latin typeface="Arial Narrow"/>
                <a:cs typeface="Arial Narrow"/>
              </a:rPr>
              <a:t>stratify</a:t>
            </a:r>
            <a:r>
              <a:rPr sz="20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70" dirty="0">
                <a:solidFill>
                  <a:srgbClr val="FFFFFF"/>
                </a:solidFill>
                <a:latin typeface="Arial Narrow"/>
                <a:cs typeface="Arial Narrow"/>
              </a:rPr>
              <a:t>parameter</a:t>
            </a:r>
            <a:r>
              <a:rPr sz="205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65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20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20" dirty="0">
                <a:solidFill>
                  <a:srgbClr val="FFFFFF"/>
                </a:solidFill>
                <a:latin typeface="Arial Narrow"/>
                <a:cs typeface="Arial Narrow"/>
              </a:rPr>
              <a:t>"y"</a:t>
            </a:r>
            <a:r>
              <a:rPr sz="205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25" dirty="0">
                <a:solidFill>
                  <a:srgbClr val="FFFFFF"/>
                </a:solidFill>
                <a:latin typeface="Arial Narrow"/>
                <a:cs typeface="Arial Narrow"/>
              </a:rPr>
              <a:t>in</a:t>
            </a:r>
            <a:r>
              <a:rPr sz="20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35" dirty="0">
                <a:solidFill>
                  <a:srgbClr val="FFFFFF"/>
                </a:solidFill>
                <a:latin typeface="Arial Narrow"/>
                <a:cs typeface="Arial Narrow"/>
              </a:rPr>
              <a:t>splitting</a:t>
            </a:r>
            <a:r>
              <a:rPr sz="2050" spc="-8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65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20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55" dirty="0">
                <a:solidFill>
                  <a:srgbClr val="FFFFFF"/>
                </a:solidFill>
                <a:latin typeface="Arial Narrow"/>
                <a:cs typeface="Arial Narrow"/>
              </a:rPr>
              <a:t>ensure equivalent</a:t>
            </a:r>
            <a:r>
              <a:rPr sz="20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50" dirty="0">
                <a:solidFill>
                  <a:srgbClr val="FFFFFF"/>
                </a:solidFill>
                <a:latin typeface="Arial Narrow"/>
                <a:cs typeface="Arial Narrow"/>
              </a:rPr>
              <a:t>proportion</a:t>
            </a:r>
            <a:r>
              <a:rPr sz="20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40" dirty="0">
                <a:solidFill>
                  <a:srgbClr val="FFFFFF"/>
                </a:solidFill>
                <a:latin typeface="Arial Narrow"/>
                <a:cs typeface="Arial Narrow"/>
              </a:rPr>
              <a:t>of</a:t>
            </a:r>
            <a:r>
              <a:rPr sz="20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45" dirty="0">
                <a:solidFill>
                  <a:srgbClr val="FFFFFF"/>
                </a:solidFill>
                <a:latin typeface="Arial Narrow"/>
                <a:cs typeface="Arial Narrow"/>
              </a:rPr>
              <a:t>"churn"</a:t>
            </a:r>
            <a:r>
              <a:rPr sz="20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80" dirty="0">
                <a:solidFill>
                  <a:srgbClr val="FFFFFF"/>
                </a:solidFill>
                <a:latin typeface="Arial Narrow"/>
                <a:cs typeface="Arial Narrow"/>
              </a:rPr>
              <a:t>and</a:t>
            </a:r>
            <a:r>
              <a:rPr sz="20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55" dirty="0">
                <a:solidFill>
                  <a:srgbClr val="FFFFFF"/>
                </a:solidFill>
                <a:latin typeface="Arial Narrow"/>
                <a:cs typeface="Arial Narrow"/>
              </a:rPr>
              <a:t>"no</a:t>
            </a:r>
            <a:r>
              <a:rPr sz="20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40" dirty="0">
                <a:solidFill>
                  <a:srgbClr val="FFFFFF"/>
                </a:solidFill>
                <a:latin typeface="Arial Narrow"/>
                <a:cs typeface="Arial Narrow"/>
              </a:rPr>
              <a:t>churn" </a:t>
            </a:r>
            <a:r>
              <a:rPr sz="2050" spc="175" dirty="0">
                <a:solidFill>
                  <a:srgbClr val="FFFFFF"/>
                </a:solidFill>
                <a:latin typeface="Arial Narrow"/>
                <a:cs typeface="Arial Narrow"/>
              </a:rPr>
              <a:t>customers</a:t>
            </a:r>
            <a:r>
              <a:rPr sz="20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95" dirty="0">
                <a:solidFill>
                  <a:srgbClr val="FFFFFF"/>
                </a:solidFill>
                <a:latin typeface="Arial Narrow"/>
                <a:cs typeface="Arial Narrow"/>
              </a:rPr>
              <a:t>was</a:t>
            </a:r>
            <a:r>
              <a:rPr sz="20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65" dirty="0">
                <a:solidFill>
                  <a:srgbClr val="FFFFFF"/>
                </a:solidFill>
                <a:latin typeface="Arial Narrow"/>
                <a:cs typeface="Arial Narrow"/>
              </a:rPr>
              <a:t>maintained</a:t>
            </a:r>
            <a:r>
              <a:rPr sz="20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25" dirty="0">
                <a:solidFill>
                  <a:srgbClr val="FFFFFF"/>
                </a:solidFill>
                <a:latin typeface="Arial Narrow"/>
                <a:cs typeface="Arial Narrow"/>
              </a:rPr>
              <a:t>in</a:t>
            </a:r>
            <a:r>
              <a:rPr sz="20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70" dirty="0">
                <a:solidFill>
                  <a:srgbClr val="FFFFFF"/>
                </a:solidFill>
                <a:latin typeface="Arial Narrow"/>
                <a:cs typeface="Arial Narrow"/>
              </a:rPr>
              <a:t>both</a:t>
            </a:r>
            <a:r>
              <a:rPr sz="20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40" dirty="0">
                <a:solidFill>
                  <a:srgbClr val="FFFFFF"/>
                </a:solidFill>
                <a:latin typeface="Arial Narrow"/>
                <a:cs typeface="Arial Narrow"/>
              </a:rPr>
              <a:t>training</a:t>
            </a:r>
            <a:r>
              <a:rPr sz="20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55" dirty="0">
                <a:solidFill>
                  <a:srgbClr val="FFFFFF"/>
                </a:solidFill>
                <a:latin typeface="Arial Narrow"/>
                <a:cs typeface="Arial Narrow"/>
              </a:rPr>
              <a:t>and </a:t>
            </a:r>
            <a:r>
              <a:rPr sz="2050" spc="140" dirty="0">
                <a:solidFill>
                  <a:srgbClr val="FFFFFF"/>
                </a:solidFill>
                <a:latin typeface="Arial Narrow"/>
                <a:cs typeface="Arial Narrow"/>
              </a:rPr>
              <a:t>validation</a:t>
            </a:r>
            <a:r>
              <a:rPr sz="205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65" dirty="0">
                <a:solidFill>
                  <a:srgbClr val="FFFFFF"/>
                </a:solidFill>
                <a:latin typeface="Arial Narrow"/>
                <a:cs typeface="Arial Narrow"/>
              </a:rPr>
              <a:t>sets</a:t>
            </a:r>
            <a:r>
              <a:rPr sz="205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75" dirty="0">
                <a:solidFill>
                  <a:srgbClr val="FFFFFF"/>
                </a:solidFill>
                <a:latin typeface="Arial Narrow"/>
                <a:cs typeface="Arial Narrow"/>
              </a:rPr>
              <a:t>because</a:t>
            </a:r>
            <a:r>
              <a:rPr sz="205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65" dirty="0">
                <a:solidFill>
                  <a:srgbClr val="FFFFFF"/>
                </a:solidFill>
                <a:latin typeface="Arial Narrow"/>
                <a:cs typeface="Arial Narrow"/>
              </a:rPr>
              <a:t>imbalanced</a:t>
            </a:r>
            <a:r>
              <a:rPr sz="2050" spc="-6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50" dirty="0">
                <a:solidFill>
                  <a:srgbClr val="FFFFFF"/>
                </a:solidFill>
                <a:latin typeface="Arial Narrow"/>
                <a:cs typeface="Arial Narrow"/>
              </a:rPr>
              <a:t>class</a:t>
            </a:r>
            <a:r>
              <a:rPr sz="2050" spc="-6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14" dirty="0">
                <a:solidFill>
                  <a:srgbClr val="FFFFFF"/>
                </a:solidFill>
                <a:latin typeface="Arial Narrow"/>
                <a:cs typeface="Arial Narrow"/>
              </a:rPr>
              <a:t>distribution.</a:t>
            </a:r>
            <a:endParaRPr sz="2050">
              <a:latin typeface="Arial Narrow"/>
              <a:cs typeface="Arial Narro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29513" y="6630114"/>
            <a:ext cx="4633595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spc="190" dirty="0">
                <a:solidFill>
                  <a:srgbClr val="FFFFFF"/>
                </a:solidFill>
                <a:latin typeface="Arial Narrow"/>
                <a:cs typeface="Arial Narrow"/>
              </a:rPr>
              <a:t>Used</a:t>
            </a:r>
            <a:r>
              <a:rPr sz="20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30" dirty="0">
                <a:solidFill>
                  <a:srgbClr val="FFFFFF"/>
                </a:solidFill>
                <a:latin typeface="Arial Narrow"/>
                <a:cs typeface="Arial Narrow"/>
              </a:rPr>
              <a:t>for</a:t>
            </a:r>
            <a:r>
              <a:rPr sz="20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25" dirty="0">
                <a:solidFill>
                  <a:srgbClr val="FFFFFF"/>
                </a:solidFill>
                <a:latin typeface="Arial Narrow"/>
                <a:cs typeface="Arial Narrow"/>
              </a:rPr>
              <a:t>validation.</a:t>
            </a:r>
            <a:r>
              <a:rPr sz="20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70" dirty="0">
                <a:solidFill>
                  <a:srgbClr val="FFFFFF"/>
                </a:solidFill>
                <a:latin typeface="Arial Narrow"/>
                <a:cs typeface="Arial Narrow"/>
              </a:rPr>
              <a:t>505</a:t>
            </a:r>
            <a:r>
              <a:rPr sz="2050" spc="-8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75" dirty="0">
                <a:solidFill>
                  <a:srgbClr val="FFFFFF"/>
                </a:solidFill>
                <a:latin typeface="Arial Narrow"/>
                <a:cs typeface="Arial Narrow"/>
              </a:rPr>
              <a:t>customer</a:t>
            </a:r>
            <a:r>
              <a:rPr sz="2050" spc="-7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050" spc="145" dirty="0">
                <a:solidFill>
                  <a:srgbClr val="FFFFFF"/>
                </a:solidFill>
                <a:latin typeface="Arial Narrow"/>
                <a:cs typeface="Arial Narrow"/>
              </a:rPr>
              <a:t>records</a:t>
            </a:r>
            <a:endParaRPr sz="2050">
              <a:latin typeface="Arial Narrow"/>
              <a:cs typeface="Arial Narrow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252334">
              <a:lnSpc>
                <a:spcPct val="100000"/>
              </a:lnSpc>
              <a:spcBef>
                <a:spcPts val="90"/>
              </a:spcBef>
            </a:pPr>
            <a:r>
              <a:rPr spc="330" dirty="0"/>
              <a:t>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865</Words>
  <Application>Microsoft Office PowerPoint</Application>
  <PresentationFormat>Custom</PresentationFormat>
  <Paragraphs>123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 Narrow</vt:lpstr>
      <vt:lpstr>Times New Roman</vt:lpstr>
      <vt:lpstr>Office Theme</vt:lpstr>
      <vt:lpstr>TELCO CUSTOMER CHURN</vt:lpstr>
      <vt:lpstr>01</vt:lpstr>
      <vt:lpstr>PROBLEM STATEMENT</vt:lpstr>
      <vt:lpstr>PROJECT GOALS</vt:lpstr>
      <vt:lpstr>PowerPoint Presentation</vt:lpstr>
      <vt:lpstr>04</vt:lpstr>
      <vt:lpstr>BOOLEAN VALUES</vt:lpstr>
      <vt:lpstr>PowerPoint Presentation</vt:lpstr>
      <vt:lpstr>07</vt:lpstr>
      <vt:lpstr>BASELINE MODEL</vt:lpstr>
      <vt:lpstr>DECISION TREE INSIGHTS</vt:lpstr>
      <vt:lpstr>OPTIMAL MODEL</vt:lpstr>
      <vt:lpstr>DECILE CHART INSIGHTS</vt:lpstr>
      <vt:lpstr>12</vt:lpstr>
      <vt:lpstr>PowerPoint Presentation</vt:lpstr>
      <vt:lpstr>APPENDIX</vt:lpstr>
      <vt:lpstr>01</vt:lpstr>
      <vt:lpstr>PERFORMANCE ON TEST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Professional Business Project Presentation</dc:title>
  <dc:creator>Jonathan Beck</dc:creator>
  <cp:keywords>DAGYvk_B6oQ,BAGBTpJL5LA,0</cp:keywords>
  <cp:lastModifiedBy>Jon Beck</cp:lastModifiedBy>
  <cp:revision>1</cp:revision>
  <dcterms:created xsi:type="dcterms:W3CDTF">2025-03-14T11:42:13Z</dcterms:created>
  <dcterms:modified xsi:type="dcterms:W3CDTF">2025-03-14T11:47:58Z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2025-03-12T00:00:00Z</vt:filetime>
  </property>
  <property fmtid="{D5CDD505-2E9C-101B-9397-08002B2CF9AE}" pid="3" name="Creator">
    <vt:lpwstr>Canva</vt:lpwstr>
  </property>
  <property fmtid="{D5CDD505-2E9C-101B-9397-08002B2CF9AE}" pid="4" name="LastSaved">
    <vt:filetime>2025-03-14T00:00:00Z</vt:filetime>
  </property>
  <property fmtid="{D5CDD505-2E9C-101B-9397-08002B2CF9AE}" pid="5" name="Producer">
    <vt:lpwstr>3-Heights(TM) PDF Security Shell 4.8.25.2 (http://www.pdf-tools.com)</vt:lpwstr>
  </property>
</Properties>
</file>